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318_7628ECEA.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65" r:id="rId1"/>
  </p:sldMasterIdLst>
  <p:notesMasterIdLst>
    <p:notesMasterId r:id="rId14"/>
  </p:notesMasterIdLst>
  <p:sldIdLst>
    <p:sldId id="653" r:id="rId2"/>
    <p:sldId id="792" r:id="rId3"/>
    <p:sldId id="257" r:id="rId4"/>
    <p:sldId id="794" r:id="rId5"/>
    <p:sldId id="898" r:id="rId6"/>
    <p:sldId id="899" r:id="rId7"/>
    <p:sldId id="900" r:id="rId8"/>
    <p:sldId id="304" r:id="rId9"/>
    <p:sldId id="857" r:id="rId10"/>
    <p:sldId id="901" r:id="rId11"/>
    <p:sldId id="902" r:id="rId12"/>
    <p:sldId id="876"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15:guide id="1" orient="horz" pos="4320" userDrawn="1">
          <p15:clr>
            <a:srgbClr val="A4A3A4"/>
          </p15:clr>
        </p15:guide>
        <p15:guide id="2" pos="7704" userDrawn="1">
          <p15:clr>
            <a:srgbClr val="A4A3A4"/>
          </p15:clr>
        </p15:guide>
        <p15:guide id="3" pos="648" userDrawn="1">
          <p15:clr>
            <a:srgbClr val="A4A3A4"/>
          </p15:clr>
        </p15:guide>
        <p15:guide id="4" orient="horz" pos="960" userDrawn="1">
          <p15:clr>
            <a:srgbClr val="A4A3A4"/>
          </p15:clr>
        </p15:guide>
        <p15:guide id="5" orient="horz" pos="7440" userDrawn="1">
          <p15:clr>
            <a:srgbClr val="A4A3A4"/>
          </p15:clr>
        </p15:guide>
        <p15:guide id="6" pos="14664" userDrawn="1">
          <p15:clr>
            <a:srgbClr val="A4A3A4"/>
          </p15:clr>
        </p15:guide>
        <p15:guide id="7" pos="7560" userDrawn="1">
          <p15:clr>
            <a:srgbClr val="A4A3A4"/>
          </p15:clr>
        </p15:guide>
        <p15:guide id="8" pos="7800" userDrawn="1">
          <p15:clr>
            <a:srgbClr val="A4A3A4"/>
          </p15:clr>
        </p15:guide>
        <p15:guide id="9" orient="horz" pos="652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B2430D-33EC-DD6D-07CE-EDF75A7BDE30}" name="Tri Dao" initials="TD" userId="8218770988acd2dc" providerId="Windows Live"/>
  <p188:author id="{F24B942E-382B-48B7-7DE6-D3F118AA4FE7}" name="Angela Wu" initials="AW" userId="S::fangting@stanford.edu::ecf89656-c24d-4465-8bf2-2082ac491604" providerId="AD"/>
  <p188:author id="{95582667-6102-27E7-ED8E-01A166EB4B6B}" name="Guest User" initials="GU" userId="Guest User" providerId="Windows Live"/>
  <p188:author id="{7A17B06B-F66A-B0D8-A5BF-DCA0F97948FD}" name="Lisa Nettler" initials="LN" userId="83fe5b00c68702fa" providerId="Windows Live"/>
  <p188:author id="{0797F3A9-99CF-C7DC-DCB0-2C24ED1B736C}" name="Angela W" initials="AW" userId="46ef06c01fd0e535" providerId="Windows Live"/>
  <p188:author id="{9D1E3CC5-DFF6-DC22-9623-288910F4DC6C}" name="lisanettler@gmail.com" initials="li" userId="S::urn:spo:guest#lisanettler@gmail.com::"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18E"/>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64"/>
    <p:restoredTop sz="81500"/>
  </p:normalViewPr>
  <p:slideViewPr>
    <p:cSldViewPr snapToGrid="0">
      <p:cViewPr varScale="1">
        <p:scale>
          <a:sx n="124" d="100"/>
          <a:sy n="124" d="100"/>
        </p:scale>
        <p:origin x="2328" y="200"/>
      </p:cViewPr>
      <p:guideLst>
        <p:guide orient="horz" pos="4320"/>
        <p:guide pos="7704"/>
        <p:guide pos="648"/>
        <p:guide orient="horz" pos="960"/>
        <p:guide orient="horz" pos="7440"/>
        <p:guide pos="14664"/>
        <p:guide pos="7560"/>
        <p:guide pos="7800"/>
        <p:guide orient="horz" pos="65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omments/modernComment_318_7628ECEA.xml><?xml version="1.0" encoding="utf-8"?>
<p188:cmLst xmlns:a="http://schemas.openxmlformats.org/drawingml/2006/main" xmlns:r="http://schemas.openxmlformats.org/officeDocument/2006/relationships" xmlns:p188="http://schemas.microsoft.com/office/powerpoint/2018/8/main">
  <p188:cm id="{D7621841-8727-D749-96E7-ADC69A54641A}" authorId="{F24B942E-382B-48B7-7DE6-D3F118AA4FE7}" created="2023-02-12T06:07:05.345">
    <ac:txMkLst xmlns:ac="http://schemas.microsoft.com/office/drawing/2013/main/command">
      <pc:docMk xmlns:pc="http://schemas.microsoft.com/office/powerpoint/2013/main/command"/>
      <pc:sldMk xmlns:pc="http://schemas.microsoft.com/office/powerpoint/2013/main/command" cId="1982393578" sldId="792"/>
      <ac:spMk id="7" creationId="{FCEC91BC-FF66-FF24-0BF5-B2BAF519AB91}"/>
      <ac:txMk cp="0" len="18">
        <ac:context len="44" hash="509810325"/>
      </ac:txMk>
    </ac:txMkLst>
    <p188:pos x="19137677" y="1024175"/>
    <p188:replyLst>
      <p188:reply id="{111B891E-C447-4F9C-8E9D-170CABE2E995}" authorId="{9D1E3CC5-DFF6-DC22-9623-288910F4DC6C}" created="2023-02-13T20:38:43.013">
        <p188:txBody>
          <a:bodyPr/>
          <a:lstStyle/>
          <a:p>
            <a:r>
              <a:rPr lang="en-US"/>
              <a:t>Angela - this first slide has been updated!</a:t>
            </a:r>
          </a:p>
        </p188:txBody>
      </p188:reply>
      <p188:reply id="{FDB035DC-7D47-40FF-AB85-878BAD7B7224}" authorId="{0797F3A9-99CF-C7DC-DCB0-2C24ED1B736C}" created="2023-02-14T00:15:04.216">
        <p188:txBody>
          <a:bodyPr/>
          <a:lstStyle/>
          <a:p>
            <a:r>
              <a:rPr lang="en-US"/>
              <a:t>Is it possible to use google sans?</a:t>
            </a:r>
          </a:p>
        </p188:txBody>
      </p188:reply>
    </p188:replyLst>
    <p188:txBody>
      <a:bodyPr/>
      <a:lstStyle/>
      <a:p>
        <a:r>
          <a:rPr lang="en-US"/>
          <a:t>Update this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noRot="1" noChangeAspect="1"/>
          </p:cNvSpPr>
          <p:nvPr>
            <p:ph type="sldImg"/>
          </p:nvPr>
        </p:nvSpPr>
        <p:spPr>
          <a:xfrm>
            <a:off x="381000" y="685800"/>
            <a:ext cx="6096000" cy="3429000"/>
          </a:xfrm>
          <a:prstGeom prst="rect">
            <a:avLst/>
          </a:prstGeom>
        </p:spPr>
        <p:txBody>
          <a:bodyPr/>
          <a:lstStyle/>
          <a:p>
            <a:endParaRPr/>
          </a:p>
        </p:txBody>
      </p:sp>
      <p:sp>
        <p:nvSpPr>
          <p:cNvPr id="162" name="Shape 162"/>
          <p:cNvSpPr>
            <a:spLocks noGrp="1"/>
          </p:cNvSpPr>
          <p:nvPr>
            <p:ph type="body" sz="quarter" idx="1"/>
          </p:nvPr>
        </p:nvSpPr>
        <p:spPr>
          <a:prstGeom prst="rect">
            <a:avLst/>
          </a:prstGeom>
        </p:spPr>
        <p:txBody>
          <a:bodyPr/>
          <a:lstStyle/>
          <a:p>
            <a:r>
              <a:rPr lang="en-US" dirty="0"/>
              <a:t>Hi everyone, I’m Tri and I’m excited to be here to talk about my research on hardware-aware algorithms for efficient ML. </a:t>
            </a:r>
          </a:p>
          <a:p>
            <a:r>
              <a:rPr lang="en-US" dirty="0"/>
              <a:t>This is at the interaction of ML and systems, and we’ve seen a lot of promising results especially recently that I’d love to share with you.</a:t>
            </a:r>
          </a:p>
        </p:txBody>
      </p:sp>
    </p:spTree>
    <p:extLst>
      <p:ext uri="{BB962C8B-B14F-4D97-AF65-F5344CB8AC3E}">
        <p14:creationId xmlns:p14="http://schemas.microsoft.com/office/powerpoint/2010/main" val="4029576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My insight to tackle the efficiency and quality problem is that we need to understand both the algorithms and the the hardware. </a:t>
            </a:r>
          </a:p>
          <a:p>
            <a:endParaRPr lang="en-US" dirty="0"/>
          </a:p>
          <a:p>
            <a:r>
              <a:rPr lang="en-US" dirty="0"/>
              <a:t>As an example, all ML is </a:t>
            </a:r>
            <a:r>
              <a:rPr lang="en-US" dirty="0" err="1"/>
              <a:t>matmul</a:t>
            </a:r>
            <a:r>
              <a:rPr lang="en-US" dirty="0"/>
              <a:t> and </a:t>
            </a:r>
            <a:r>
              <a:rPr lang="en-US" dirty="0" err="1"/>
              <a:t>nonlinearility</a:t>
            </a:r>
            <a:r>
              <a:rPr lang="en-US" dirty="0"/>
              <a:t>. And computational bottleneck is dense </a:t>
            </a:r>
            <a:r>
              <a:rPr lang="en-US" dirty="0" err="1"/>
              <a:t>matmul</a:t>
            </a:r>
            <a:r>
              <a:rPr lang="en-US" dirty="0"/>
              <a:t>.  By looking at what’s fast and slow on GPUs and other accelerators, we can leverage block-sparsity that yields some of the first sparse methods with wall-clock speedup. I’ll talk about Monarch matrices, which is part of a long-line of work on learnable fast transforms.</a:t>
            </a:r>
          </a:p>
          <a:p>
            <a:r>
              <a:rPr lang="en-US" dirty="0"/>
              <a:t>For another application, attention, the heart of the transformer architecture, is fundamental to all these impressive capabilities. With </a:t>
            </a:r>
            <a:r>
              <a:rPr lang="en-US" dirty="0" err="1"/>
              <a:t>FlashAttention</a:t>
            </a:r>
            <a:r>
              <a:rPr lang="en-US" dirty="0"/>
              <a:t>, by using classical techniques such as tiling, we can reduce GPU memory reads/writes and bring significant speedup.</a:t>
            </a:r>
          </a:p>
          <a:p>
            <a:endParaRPr lang="en-US" dirty="0"/>
          </a:p>
          <a:p>
            <a:r>
              <a:rPr lang="en-US" dirty="0"/>
              <a:t>[Dan] Maybe this "thesis statement" can come early.</a:t>
            </a:r>
          </a:p>
          <a:p>
            <a:r>
              <a:rPr lang="en-US" dirty="0"/>
              <a:t>[Karan] Could be 1/2 as long, clearly, say more about who you are. </a:t>
            </a:r>
          </a:p>
          <a:p>
            <a:r>
              <a:rPr lang="en-US" dirty="0"/>
              <a:t>[Dan] Developing hardware-aware algo could help ML:</a:t>
            </a:r>
          </a:p>
          <a:p>
            <a:r>
              <a:rPr lang="en-US" dirty="0"/>
              <a:t>1. </a:t>
            </a:r>
            <a:r>
              <a:rPr lang="en-US" dirty="0" err="1"/>
              <a:t>FlashAttention</a:t>
            </a:r>
            <a:endParaRPr lang="en-US" dirty="0"/>
          </a:p>
          <a:p>
            <a:r>
              <a:rPr lang="en-US" dirty="0"/>
              <a:t>2. Take sparsity ideas that's been around in the community and actually make that work.</a:t>
            </a:r>
          </a:p>
          <a:p>
            <a:endParaRPr lang="en-US" dirty="0"/>
          </a:p>
          <a:p>
            <a:r>
              <a:rPr lang="en-US" dirty="0"/>
              <a:t>[Neel] Lots of jargons.</a:t>
            </a:r>
          </a:p>
          <a:p>
            <a:r>
              <a:rPr lang="en-US" dirty="0"/>
              <a:t>Maybe too details for the intro</a:t>
            </a:r>
          </a:p>
          <a:p>
            <a:endParaRPr lang="en-US" dirty="0"/>
          </a:p>
          <a:p>
            <a:r>
              <a:rPr lang="en-US" dirty="0"/>
              <a:t>Don't say "</a:t>
            </a:r>
            <a:r>
              <a:rPr lang="en-US" dirty="0" err="1"/>
              <a:t>i've</a:t>
            </a:r>
            <a:r>
              <a:rPr lang="en-US" dirty="0"/>
              <a:t> been playing with"</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2858C6-E7C1-AF41-A555-D1A681C14C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1956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My insight to tackle the efficiency and quality problem is that we need to understand both the algorithms and the the hardware. </a:t>
            </a:r>
          </a:p>
          <a:p>
            <a:endParaRPr lang="en-US" dirty="0"/>
          </a:p>
          <a:p>
            <a:r>
              <a:rPr lang="en-US" dirty="0"/>
              <a:t>As an example, all ML is </a:t>
            </a:r>
            <a:r>
              <a:rPr lang="en-US" dirty="0" err="1"/>
              <a:t>matmul</a:t>
            </a:r>
            <a:r>
              <a:rPr lang="en-US" dirty="0"/>
              <a:t> and </a:t>
            </a:r>
            <a:r>
              <a:rPr lang="en-US" dirty="0" err="1"/>
              <a:t>nonlinearility</a:t>
            </a:r>
            <a:r>
              <a:rPr lang="en-US" dirty="0"/>
              <a:t>. And computational bottleneck is dense </a:t>
            </a:r>
            <a:r>
              <a:rPr lang="en-US" dirty="0" err="1"/>
              <a:t>matmul</a:t>
            </a:r>
            <a:r>
              <a:rPr lang="en-US" dirty="0"/>
              <a:t>.  By looking at what’s fast and slow on GPUs and other accelerators, we can leverage block-sparsity that yields some of the first sparse methods with wall-clock speedup. I’ll talk about Monarch matrices, which is part of a long-line of work on learnable fast transforms.</a:t>
            </a:r>
          </a:p>
          <a:p>
            <a:r>
              <a:rPr lang="en-US" dirty="0"/>
              <a:t>For another application, attention, the heart of the transformer architecture, is fundamental to all these impressive capabilities. With </a:t>
            </a:r>
            <a:r>
              <a:rPr lang="en-US" dirty="0" err="1"/>
              <a:t>FlashAttention</a:t>
            </a:r>
            <a:r>
              <a:rPr lang="en-US" dirty="0"/>
              <a:t>, by using classical techniques such as tiling, we can reduce GPU memory reads/writes and bring significant speedup.</a:t>
            </a:r>
          </a:p>
          <a:p>
            <a:endParaRPr lang="en-US" dirty="0"/>
          </a:p>
          <a:p>
            <a:r>
              <a:rPr lang="en-US" dirty="0"/>
              <a:t>[Dan] Maybe this "thesis statement" can come early.</a:t>
            </a:r>
          </a:p>
          <a:p>
            <a:r>
              <a:rPr lang="en-US" dirty="0"/>
              <a:t>[Karan] Could be 1/2 as long, clearly, say more about who you are. </a:t>
            </a:r>
          </a:p>
          <a:p>
            <a:r>
              <a:rPr lang="en-US" dirty="0"/>
              <a:t>[Dan] Developing hardware-aware algo could help ML:</a:t>
            </a:r>
          </a:p>
          <a:p>
            <a:r>
              <a:rPr lang="en-US" dirty="0"/>
              <a:t>1. </a:t>
            </a:r>
            <a:r>
              <a:rPr lang="en-US" dirty="0" err="1"/>
              <a:t>FlashAttention</a:t>
            </a:r>
            <a:endParaRPr lang="en-US" dirty="0"/>
          </a:p>
          <a:p>
            <a:r>
              <a:rPr lang="en-US" dirty="0"/>
              <a:t>2. Take sparsity ideas that's been around in the community and actually make that work.</a:t>
            </a:r>
          </a:p>
          <a:p>
            <a:endParaRPr lang="en-US" dirty="0"/>
          </a:p>
          <a:p>
            <a:r>
              <a:rPr lang="en-US" dirty="0"/>
              <a:t>[Neel] Lots of jargons.</a:t>
            </a:r>
          </a:p>
          <a:p>
            <a:r>
              <a:rPr lang="en-US" dirty="0"/>
              <a:t>Maybe too details for the intro</a:t>
            </a:r>
          </a:p>
          <a:p>
            <a:endParaRPr lang="en-US" dirty="0"/>
          </a:p>
          <a:p>
            <a:r>
              <a:rPr lang="en-US" dirty="0"/>
              <a:t>Don't say "</a:t>
            </a:r>
            <a:r>
              <a:rPr lang="en-US" dirty="0" err="1"/>
              <a:t>i've</a:t>
            </a:r>
            <a:r>
              <a:rPr lang="en-US" dirty="0"/>
              <a:t> been playing with"</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2858C6-E7C1-AF41-A555-D1A681C14C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507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0B7A1C-EB7B-F044-8627-206AEFE1F9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2546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3BBCF23B-6067-D942-8498-5BAFB0E8E7A9}"/>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5A3CE2AF-F642-0E47-BF54-611998C364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To motivate my research interests, I'll mention some exciting progress in ML.</a:t>
            </a:r>
          </a:p>
          <a:p>
            <a:r>
              <a:rPr lang="en-US" altLang="zh-CN" dirty="0"/>
              <a:t>Nowadays we have amazing ML models that can do things we didn’t even think was possible even a few years ago.</a:t>
            </a:r>
          </a:p>
          <a:p>
            <a:r>
              <a:rPr lang="en-US" altLang="zh-CN" dirty="0"/>
              <a:t>1. You can go on </a:t>
            </a:r>
            <a:r>
              <a:rPr lang="en-US" altLang="zh-CN" dirty="0" err="1"/>
              <a:t>ChatGPT</a:t>
            </a:r>
            <a:r>
              <a:rPr lang="en-US" altLang="zh-CN" dirty="0"/>
              <a:t> right now and paste a snippet of code, and it would help you find the bug, fix it, and explain it to you</a:t>
            </a:r>
          </a:p>
          <a:p>
            <a:r>
              <a:rPr lang="en-US" altLang="zh-CN" dirty="0"/>
              <a:t>2. You can generate impressive fun pictures by just prompting the model with what you want in the picture. Here I’m showing an illustration of NYC. As you can see, it does a pretty impressive job, in just a few seconds.</a:t>
            </a:r>
          </a:p>
          <a:p>
            <a:r>
              <a:rPr lang="en-US" altLang="zh-CN" dirty="0"/>
              <a:t>3. We can now predict protein and RNA structures really well, and a bunch of companies including DeepMind are using these models to design new drug.</a:t>
            </a:r>
          </a:p>
          <a:p>
            <a:endParaRPr lang="en-US" altLang="zh-CN" dirty="0"/>
          </a:p>
          <a:p>
            <a:r>
              <a:rPr lang="en-US" altLang="zh-CN" dirty="0"/>
              <a:t>We’ll try to understand what enabled these advances, what are some of the outstanding problems, and how to tackle them.</a:t>
            </a:r>
          </a:p>
          <a:p>
            <a:endParaRPr lang="en-US" altLang="zh-CN" dirty="0"/>
          </a:p>
          <a:p>
            <a:r>
              <a:rPr lang="en-US" altLang="zh-CN" dirty="0"/>
              <a:t>[Neel]: should add these as a separate slide</a:t>
            </a:r>
          </a:p>
          <a:p>
            <a:endParaRPr lang="en-US" altLang="zh-CN" dirty="0"/>
          </a:p>
          <a:p>
            <a:r>
              <a:rPr lang="en-US" altLang="zh-CN" dirty="0"/>
              <a:t>Karan:</a:t>
            </a:r>
          </a:p>
          <a:p>
            <a:r>
              <a:rPr lang="en-US" altLang="zh-CN" dirty="0"/>
              <a:t>1. There's a lot of jargons from different areas.</a:t>
            </a:r>
          </a:p>
          <a:p>
            <a:r>
              <a:rPr lang="en-US" altLang="zh-CN" dirty="0"/>
              <a:t>2. Underselling why some results are interesting and impressive. Disambiguate this is more than just a general "efficient ML" talk.</a:t>
            </a:r>
          </a:p>
          <a:p>
            <a:r>
              <a:rPr lang="en-US" altLang="zh-CN" dirty="0"/>
              <a:t>Slides need more formatting, more polished. [Aligning things, fonts are consistent] </a:t>
            </a:r>
          </a:p>
          <a:p>
            <a:r>
              <a:rPr lang="en-US" altLang="zh-CN" dirty="0"/>
              <a:t>Timescales are only within last 5 years. Why is this important to solve problems in the long term (5-10 years).</a:t>
            </a:r>
          </a:p>
          <a:p>
            <a:r>
              <a:rPr lang="en-US" altLang="zh-CN" dirty="0"/>
              <a:t>Need explanation: efficiency is important because it has impact on these things: faster is great, low-memory enables </a:t>
            </a:r>
          </a:p>
          <a:p>
            <a:endParaRPr lang="en-US" altLang="zh-CN" dirty="0"/>
          </a:p>
          <a:p>
            <a:r>
              <a:rPr lang="en-US" altLang="zh-CN" dirty="0"/>
              <a:t>Dan: </a:t>
            </a:r>
          </a:p>
          <a:p>
            <a:r>
              <a:rPr lang="en-US" altLang="zh-CN" dirty="0"/>
              <a:t>Title: didn't differentiate compared to an "efficient ML" talk. Maybe put "hardware-aware"? </a:t>
            </a:r>
          </a:p>
          <a:p>
            <a:r>
              <a:rPr lang="en-US" altLang="zh-CN" dirty="0"/>
              <a:t>Motivation: unclear and changed a lot. Maybe have an outline?</a:t>
            </a:r>
          </a:p>
          <a:p>
            <a:r>
              <a:rPr lang="en-US" altLang="zh-CN" dirty="0"/>
              <a:t>Slides: different visual language (fonts).</a:t>
            </a:r>
          </a:p>
          <a:p>
            <a:r>
              <a:rPr lang="en-US" altLang="zh-CN" dirty="0"/>
              <a:t>Sparsity section: need to be unpacked. Not clear what the challenges were.</a:t>
            </a:r>
          </a:p>
          <a:p>
            <a:r>
              <a:rPr lang="en-US" altLang="zh-CN" dirty="0"/>
              <a:t>Maybe swap Monarch and FA?</a:t>
            </a:r>
          </a:p>
          <a:p>
            <a:r>
              <a:rPr lang="en-US" altLang="zh-CN" dirty="0"/>
              <a:t>Title of this slide might invite more attacks.</a:t>
            </a:r>
          </a:p>
          <a:p>
            <a:endParaRPr lang="en-US" altLang="zh-CN" dirty="0"/>
          </a:p>
          <a:p>
            <a:r>
              <a:rPr lang="en-US" altLang="zh-CN" dirty="0"/>
              <a:t>Khaled:</a:t>
            </a:r>
          </a:p>
          <a:p>
            <a:r>
              <a:rPr lang="en-US" altLang="zh-CN" dirty="0"/>
              <a:t>Motivation on long sequences were weak. Replace the ice cream example. </a:t>
            </a:r>
          </a:p>
          <a:p>
            <a:r>
              <a:rPr lang="en-US" altLang="zh-CN" dirty="0"/>
              <a:t>More takeaway in the slides. More bold and red. </a:t>
            </a:r>
          </a:p>
          <a:p>
            <a:endParaRPr lang="en-US" altLang="zh-CN" dirty="0"/>
          </a:p>
          <a:p>
            <a:r>
              <a:rPr lang="en-US" altLang="zh-CN" dirty="0"/>
              <a:t>Karan: don't focus on beating </a:t>
            </a:r>
            <a:r>
              <a:rPr lang="en-US" altLang="zh-CN" dirty="0" err="1"/>
              <a:t>nvidia</a:t>
            </a:r>
            <a:r>
              <a:rPr lang="en-US" altLang="zh-CN" dirty="0"/>
              <a:t> too much. They've been thinking about this for a long time, and thinking about things from 1st principle can actually improve.</a:t>
            </a:r>
          </a:p>
          <a:p>
            <a:endParaRPr lang="en-US" altLang="zh-CN" dirty="0"/>
          </a:p>
          <a:p>
            <a:r>
              <a:rPr lang="en-US" altLang="zh-CN" dirty="0"/>
              <a:t>Future work: more about "thinking about fundamentals" </a:t>
            </a:r>
          </a:p>
          <a:p>
            <a:endParaRPr lang="en-US" altLang="zh-CN" dirty="0"/>
          </a:p>
          <a:p>
            <a:r>
              <a:rPr lang="en-US" altLang="zh-CN" dirty="0"/>
              <a:t>[Neel]: Intro is too long (10 pages), try to get down to 5 slides.</a:t>
            </a:r>
          </a:p>
        </p:txBody>
      </p:sp>
      <p:sp>
        <p:nvSpPr>
          <p:cNvPr id="17411" name="Slide Number Placeholder 3">
            <a:extLst>
              <a:ext uri="{FF2B5EF4-FFF2-40B4-BE49-F238E27FC236}">
                <a16:creationId xmlns:a16="http://schemas.microsoft.com/office/drawing/2014/main" id="{A2A38354-6CC4-D445-966C-52664B910F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ource Sans Pro" panose="020F0502020204030204" pitchFamily="34" charset="0"/>
                <a:ea typeface="ＭＳ Ｐゴシック" panose="020B0600070205080204" pitchFamily="34" charset="-128"/>
              </a:defRPr>
            </a:lvl1pPr>
            <a:lvl2pPr marL="742950" indent="-285750">
              <a:defRPr>
                <a:solidFill>
                  <a:schemeClr val="tx1"/>
                </a:solidFill>
                <a:latin typeface="Source Sans Pro" panose="020F0502020204030204" pitchFamily="34" charset="0"/>
                <a:ea typeface="ＭＳ Ｐゴシック" panose="020B0600070205080204" pitchFamily="34" charset="-128"/>
              </a:defRPr>
            </a:lvl2pPr>
            <a:lvl3pPr marL="1143000" indent="-228600">
              <a:defRPr>
                <a:solidFill>
                  <a:schemeClr val="tx1"/>
                </a:solidFill>
                <a:latin typeface="Source Sans Pro" panose="020F0502020204030204" pitchFamily="34" charset="0"/>
                <a:ea typeface="ＭＳ Ｐゴシック" panose="020B0600070205080204" pitchFamily="34" charset="-128"/>
              </a:defRPr>
            </a:lvl3pPr>
            <a:lvl4pPr marL="1600200" indent="-228600">
              <a:defRPr>
                <a:solidFill>
                  <a:schemeClr val="tx1"/>
                </a:solidFill>
                <a:latin typeface="Source Sans Pro" panose="020F0502020204030204" pitchFamily="34" charset="0"/>
                <a:ea typeface="ＭＳ Ｐゴシック" panose="020B0600070205080204" pitchFamily="34" charset="-128"/>
              </a:defRPr>
            </a:lvl4pPr>
            <a:lvl5pPr marL="2057400" indent="-228600">
              <a:defRPr>
                <a:solidFill>
                  <a:schemeClr val="tx1"/>
                </a:solidFill>
                <a:latin typeface="Source Sans Pro"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Source Sans Pro"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Source Sans Pro"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Source Sans Pro"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Source Sans Pro" panose="020F0502020204030204" pitchFamily="34" charset="0"/>
                <a:ea typeface="ＭＳ Ｐゴシック" panose="020B0600070205080204" pitchFamily="34" charset="-128"/>
              </a:defRPr>
            </a:lvl9pPr>
          </a:lstStyle>
          <a:p>
            <a:fld id="{3524FCEC-70A4-B14A-AA7C-8E917588FC18}" type="slidenum">
              <a:rPr lang="en-US" altLang="en-US">
                <a:latin typeface="Calibri" panose="020F0502020204030204" pitchFamily="34" charset="0"/>
              </a:rPr>
              <a:pPr/>
              <a:t>2</a:t>
            </a:fld>
            <a:endParaRPr lang="en-US" altLang="en-US">
              <a:latin typeface="Calibri" panose="020F0502020204030204" pitchFamily="34" charset="0"/>
            </a:endParaRPr>
          </a:p>
        </p:txBody>
      </p:sp>
    </p:spTree>
    <p:extLst>
      <p:ext uri="{BB962C8B-B14F-4D97-AF65-F5344CB8AC3E}">
        <p14:creationId xmlns:p14="http://schemas.microsoft.com/office/powerpoint/2010/main" val="3483591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popular narrative is that data and model scale has improved model quality and given these models new capabilities.</a:t>
            </a:r>
          </a:p>
          <a:p>
            <a:r>
              <a:rPr lang="en-US" dirty="0"/>
              <a:t>In just a couple of years, model sizes have increased a thousand fold, for example from BERT large with 340M to Megatron and Palm with 500B.</a:t>
            </a:r>
          </a:p>
          <a:p>
            <a:r>
              <a:rPr lang="en-US" dirty="0"/>
              <a:t>Not only do larger models get higher quality, they also get new capabilities. Here are some results showing that in many cases, as models get larger, there’s a phase transition where they get new capabilities, such as transliteration of word unscrambling or writing poetry.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2858C6-E7C1-AF41-A555-D1A681C14C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817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2858C6-E7C1-AF41-A555-D1A681C14C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9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2858C6-E7C1-AF41-A555-D1A681C14C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446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2858C6-E7C1-AF41-A555-D1A681C14C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0370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My insight to tackle the efficiency and quality problem is that we need to understand both the algorithms and the the hardware. </a:t>
            </a:r>
          </a:p>
          <a:p>
            <a:endParaRPr lang="en-US" dirty="0"/>
          </a:p>
          <a:p>
            <a:r>
              <a:rPr lang="en-US" dirty="0"/>
              <a:t>As an example, all ML is </a:t>
            </a:r>
            <a:r>
              <a:rPr lang="en-US" dirty="0" err="1"/>
              <a:t>matmul</a:t>
            </a:r>
            <a:r>
              <a:rPr lang="en-US" dirty="0"/>
              <a:t> and </a:t>
            </a:r>
            <a:r>
              <a:rPr lang="en-US" dirty="0" err="1"/>
              <a:t>nonlinearility</a:t>
            </a:r>
            <a:r>
              <a:rPr lang="en-US" dirty="0"/>
              <a:t>. And computational bottleneck is dense </a:t>
            </a:r>
            <a:r>
              <a:rPr lang="en-US" dirty="0" err="1"/>
              <a:t>matmul</a:t>
            </a:r>
            <a:r>
              <a:rPr lang="en-US" dirty="0"/>
              <a:t>.  By looking at what’s fast and slow on GPUs and other accelerators, we can leverage block-sparsity that yields some of the first sparse methods with wall-clock speedup. I’ll talk about Monarch matrices, which is part of a long-line of work on learnable fast transforms.</a:t>
            </a:r>
          </a:p>
          <a:p>
            <a:r>
              <a:rPr lang="en-US" dirty="0"/>
              <a:t>For another application, attention, the heart of the transformer architecture, is fundamental to all these impressive capabilities. With </a:t>
            </a:r>
            <a:r>
              <a:rPr lang="en-US" dirty="0" err="1"/>
              <a:t>FlashAttention</a:t>
            </a:r>
            <a:r>
              <a:rPr lang="en-US" dirty="0"/>
              <a:t>, by using classical techniques such as tiling, we can reduce GPU memory reads/writes and bring significant speedup.</a:t>
            </a:r>
          </a:p>
          <a:p>
            <a:endParaRPr lang="en-US" dirty="0"/>
          </a:p>
          <a:p>
            <a:r>
              <a:rPr lang="en-US" dirty="0"/>
              <a:t>[Dan] Maybe this "thesis statement" can come early.</a:t>
            </a:r>
          </a:p>
          <a:p>
            <a:r>
              <a:rPr lang="en-US" dirty="0"/>
              <a:t>[Karan] Could be 1/2 as long, clearly, say more about who you are. </a:t>
            </a:r>
          </a:p>
          <a:p>
            <a:r>
              <a:rPr lang="en-US" dirty="0"/>
              <a:t>[Dan] Developing hardware-aware algo could help ML:</a:t>
            </a:r>
          </a:p>
          <a:p>
            <a:r>
              <a:rPr lang="en-US" dirty="0"/>
              <a:t>1. </a:t>
            </a:r>
            <a:r>
              <a:rPr lang="en-US" dirty="0" err="1"/>
              <a:t>FlashAttention</a:t>
            </a:r>
            <a:endParaRPr lang="en-US" dirty="0"/>
          </a:p>
          <a:p>
            <a:r>
              <a:rPr lang="en-US" dirty="0"/>
              <a:t>2. Take sparsity ideas that's been around in the community and actually make that work.</a:t>
            </a:r>
          </a:p>
          <a:p>
            <a:endParaRPr lang="en-US" dirty="0"/>
          </a:p>
          <a:p>
            <a:r>
              <a:rPr lang="en-US" dirty="0"/>
              <a:t>[Neel] Lots of jargons.</a:t>
            </a:r>
          </a:p>
          <a:p>
            <a:r>
              <a:rPr lang="en-US" dirty="0"/>
              <a:t>Maybe too details for the intro</a:t>
            </a:r>
          </a:p>
          <a:p>
            <a:endParaRPr lang="en-US" dirty="0"/>
          </a:p>
          <a:p>
            <a:r>
              <a:rPr lang="en-US" dirty="0"/>
              <a:t>Don't say "</a:t>
            </a:r>
            <a:r>
              <a:rPr lang="en-US" dirty="0" err="1"/>
              <a:t>i've</a:t>
            </a:r>
            <a:r>
              <a:rPr lang="en-US" dirty="0"/>
              <a:t> been playing with"</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2858C6-E7C1-AF41-A555-D1A681C14C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908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My insight to tackle the efficiency and quality problem is that we need to understand both the algorithms and the the hardware. </a:t>
            </a:r>
          </a:p>
          <a:p>
            <a:endParaRPr lang="en-US" dirty="0"/>
          </a:p>
          <a:p>
            <a:r>
              <a:rPr lang="en-US" dirty="0"/>
              <a:t>As an example, all ML is </a:t>
            </a:r>
            <a:r>
              <a:rPr lang="en-US" dirty="0" err="1"/>
              <a:t>matmul</a:t>
            </a:r>
            <a:r>
              <a:rPr lang="en-US" dirty="0"/>
              <a:t> and </a:t>
            </a:r>
            <a:r>
              <a:rPr lang="en-US" dirty="0" err="1"/>
              <a:t>nonlinearility</a:t>
            </a:r>
            <a:r>
              <a:rPr lang="en-US" dirty="0"/>
              <a:t>. And computational bottleneck is dense </a:t>
            </a:r>
            <a:r>
              <a:rPr lang="en-US" dirty="0" err="1"/>
              <a:t>matmul</a:t>
            </a:r>
            <a:r>
              <a:rPr lang="en-US" dirty="0"/>
              <a:t>.  By looking at what’s fast and slow on GPUs and other accelerators, we can leverage block-sparsity that yields some of the first sparse methods with wall-clock speedup. I’ll talk about Monarch matrices, which is part of a long-line of work on learnable fast transforms.</a:t>
            </a:r>
          </a:p>
          <a:p>
            <a:r>
              <a:rPr lang="en-US" dirty="0"/>
              <a:t>For another application, attention, the heart of the transformer architecture, is fundamental to all these impressive capabilities. With </a:t>
            </a:r>
            <a:r>
              <a:rPr lang="en-US" dirty="0" err="1"/>
              <a:t>FlashAttention</a:t>
            </a:r>
            <a:r>
              <a:rPr lang="en-US" dirty="0"/>
              <a:t>, by using classical techniques such as tiling, we can reduce GPU memory reads/writes and bring significant speedup.</a:t>
            </a:r>
          </a:p>
          <a:p>
            <a:endParaRPr lang="en-US" dirty="0"/>
          </a:p>
          <a:p>
            <a:r>
              <a:rPr lang="en-US" dirty="0"/>
              <a:t>[Dan] Maybe this "thesis statement" can come early.</a:t>
            </a:r>
          </a:p>
          <a:p>
            <a:r>
              <a:rPr lang="en-US" dirty="0"/>
              <a:t>[Karan] Could be 1/2 as long, clearly, say more about who you are. </a:t>
            </a:r>
          </a:p>
          <a:p>
            <a:r>
              <a:rPr lang="en-US" dirty="0"/>
              <a:t>[Dan] Developing hardware-aware algo could help ML:</a:t>
            </a:r>
          </a:p>
          <a:p>
            <a:r>
              <a:rPr lang="en-US" dirty="0"/>
              <a:t>1. </a:t>
            </a:r>
            <a:r>
              <a:rPr lang="en-US" dirty="0" err="1"/>
              <a:t>FlashAttention</a:t>
            </a:r>
            <a:endParaRPr lang="en-US" dirty="0"/>
          </a:p>
          <a:p>
            <a:r>
              <a:rPr lang="en-US" dirty="0"/>
              <a:t>2. Take sparsity ideas that's been around in the community and actually make that work.</a:t>
            </a:r>
          </a:p>
          <a:p>
            <a:endParaRPr lang="en-US" dirty="0"/>
          </a:p>
          <a:p>
            <a:r>
              <a:rPr lang="en-US" dirty="0"/>
              <a:t>[Neel] Lots of jargons.</a:t>
            </a:r>
          </a:p>
          <a:p>
            <a:r>
              <a:rPr lang="en-US" dirty="0"/>
              <a:t>Maybe too details for the intro</a:t>
            </a:r>
          </a:p>
          <a:p>
            <a:endParaRPr lang="en-US" dirty="0"/>
          </a:p>
          <a:p>
            <a:r>
              <a:rPr lang="en-US" dirty="0"/>
              <a:t>Don't say "</a:t>
            </a:r>
            <a:r>
              <a:rPr lang="en-US" dirty="0" err="1"/>
              <a:t>i've</a:t>
            </a:r>
            <a:r>
              <a:rPr lang="en-US" dirty="0"/>
              <a:t> been playing with"</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2858C6-E7C1-AF41-A555-D1A681C14C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387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3BBCF23B-6067-D942-8498-5BAFB0E8E7A9}"/>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0" name="Notes Placeholder 2">
            <a:extLst>
              <a:ext uri="{FF2B5EF4-FFF2-40B4-BE49-F238E27FC236}">
                <a16:creationId xmlns:a16="http://schemas.microsoft.com/office/drawing/2014/main" id="{5A3CE2AF-F642-0E47-BF54-611998C3648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t>All of the applications I mentioned in the beginning are using FlashAttention.</a:t>
            </a:r>
          </a:p>
          <a:p>
            <a:endParaRPr lang="en-US"/>
          </a:p>
          <a:p>
            <a:r>
              <a:rPr lang="en-US"/>
              <a:t>If you go on </a:t>
            </a:r>
            <a:r>
              <a:rPr lang="en-US" err="1"/>
              <a:t>ChatGPT</a:t>
            </a:r>
            <a:r>
              <a:rPr lang="en-US"/>
              <a:t> right now and play with it, it’s running FlashAttention under the hood.</a:t>
            </a:r>
          </a:p>
          <a:p>
            <a:r>
              <a:rPr lang="en-US"/>
              <a:t>And if you use </a:t>
            </a:r>
            <a:r>
              <a:rPr lang="en-US" err="1"/>
              <a:t>huggingface</a:t>
            </a:r>
            <a:r>
              <a:rPr lang="en-US"/>
              <a:t> to generate images with Stable </a:t>
            </a:r>
            <a:r>
              <a:rPr lang="en-US" err="1"/>
              <a:t>Difficution</a:t>
            </a:r>
            <a:r>
              <a:rPr lang="en-US"/>
              <a:t>, it’s also running FlashAttention.</a:t>
            </a:r>
          </a:p>
          <a:p>
            <a:r>
              <a:rPr lang="en-US"/>
              <a:t>DeepMind won’t tell me if they’re using my stuff, but many of opensource alternatives to Alpha Fold 2 are using FlashAttention for fast training and inference.</a:t>
            </a:r>
          </a:p>
        </p:txBody>
      </p:sp>
      <p:sp>
        <p:nvSpPr>
          <p:cNvPr id="17411" name="Slide Number Placeholder 3">
            <a:extLst>
              <a:ext uri="{FF2B5EF4-FFF2-40B4-BE49-F238E27FC236}">
                <a16:creationId xmlns:a16="http://schemas.microsoft.com/office/drawing/2014/main" id="{A2A38354-6CC4-D445-966C-52664B910F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ource Sans Pro" panose="020F0502020204030204" pitchFamily="34" charset="0"/>
                <a:ea typeface="ＭＳ Ｐゴシック" panose="020B0600070205080204" pitchFamily="34" charset="-128"/>
              </a:defRPr>
            </a:lvl1pPr>
            <a:lvl2pPr marL="742950" indent="-285750">
              <a:defRPr>
                <a:solidFill>
                  <a:schemeClr val="tx1"/>
                </a:solidFill>
                <a:latin typeface="Source Sans Pro" panose="020F0502020204030204" pitchFamily="34" charset="0"/>
                <a:ea typeface="ＭＳ Ｐゴシック" panose="020B0600070205080204" pitchFamily="34" charset="-128"/>
              </a:defRPr>
            </a:lvl2pPr>
            <a:lvl3pPr marL="1143000" indent="-228600">
              <a:defRPr>
                <a:solidFill>
                  <a:schemeClr val="tx1"/>
                </a:solidFill>
                <a:latin typeface="Source Sans Pro" panose="020F0502020204030204" pitchFamily="34" charset="0"/>
                <a:ea typeface="ＭＳ Ｐゴシック" panose="020B0600070205080204" pitchFamily="34" charset="-128"/>
              </a:defRPr>
            </a:lvl3pPr>
            <a:lvl4pPr marL="1600200" indent="-228600">
              <a:defRPr>
                <a:solidFill>
                  <a:schemeClr val="tx1"/>
                </a:solidFill>
                <a:latin typeface="Source Sans Pro" panose="020F0502020204030204" pitchFamily="34" charset="0"/>
                <a:ea typeface="ＭＳ Ｐゴシック" panose="020B0600070205080204" pitchFamily="34" charset="-128"/>
              </a:defRPr>
            </a:lvl4pPr>
            <a:lvl5pPr marL="2057400" indent="-228600">
              <a:defRPr>
                <a:solidFill>
                  <a:schemeClr val="tx1"/>
                </a:solidFill>
                <a:latin typeface="Source Sans Pro"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Source Sans Pro"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Source Sans Pro"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Source Sans Pro"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Source Sans Pro" panose="020F0502020204030204" pitchFamily="34" charset="0"/>
                <a:ea typeface="ＭＳ Ｐゴシック" panose="020B0600070205080204" pitchFamily="34" charset="-128"/>
              </a:defRPr>
            </a:lvl9pPr>
          </a:lstStyle>
          <a:p>
            <a:fld id="{3524FCEC-70A4-B14A-AA7C-8E917588FC18}" type="slidenum">
              <a:rPr lang="en-US" altLang="en-US">
                <a:latin typeface="Calibri" panose="020F0502020204030204" pitchFamily="34" charset="0"/>
              </a:rPr>
              <a:pPr/>
              <a:t>9</a:t>
            </a:fld>
            <a:endParaRPr lang="en-US" altLang="en-US">
              <a:latin typeface="Calibri" panose="020F0502020204030204" pitchFamily="34" charset="0"/>
            </a:endParaRPr>
          </a:p>
        </p:txBody>
      </p:sp>
    </p:spTree>
    <p:extLst>
      <p:ext uri="{BB962C8B-B14F-4D97-AF65-F5344CB8AC3E}">
        <p14:creationId xmlns:p14="http://schemas.microsoft.com/office/powerpoint/2010/main" val="2182869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75B7-9B9D-FD46-9DF8-00DC58157CF0}"/>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CB75A5E5-9485-914F-92EE-F95FC4BFB4D0}"/>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29C6D56C-D2AB-9D40-A330-EE61E624362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61D33EF-0544-B14F-97DE-EED539B8B6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41C37-F761-B940-A9B1-1E69D2945127}"/>
              </a:ext>
            </a:extLst>
          </p:cNvPr>
          <p:cNvSpPr>
            <a:spLocks noGrp="1"/>
          </p:cNvSpPr>
          <p:nvPr>
            <p:ph type="sldNum" sz="quarter" idx="12"/>
          </p:nvPr>
        </p:nvSpPr>
        <p:spPr/>
        <p:txBody>
          <a:bodyPr/>
          <a:lstStyle/>
          <a:p>
            <a:fld id="{C66EB02E-4C6D-9041-A2FB-C75002DA8A3C}" type="slidenum">
              <a:rPr lang="en-US" smtClean="0"/>
              <a:t>‹#›</a:t>
            </a:fld>
            <a:endParaRPr lang="en-US"/>
          </a:p>
        </p:txBody>
      </p:sp>
    </p:spTree>
    <p:extLst>
      <p:ext uri="{BB962C8B-B14F-4D97-AF65-F5344CB8AC3E}">
        <p14:creationId xmlns:p14="http://schemas.microsoft.com/office/powerpoint/2010/main" val="4154925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E7C97-9C15-4043-A6EB-42FF2E6121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008CC7-A04D-E947-8EDF-58446A89D0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A7554A-E496-2C4D-9991-B6305C73E18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4261984-2F6C-C54B-B707-BA7781C27E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D0C643-AF6F-A54A-96C3-570860E71446}"/>
              </a:ext>
            </a:extLst>
          </p:cNvPr>
          <p:cNvSpPr>
            <a:spLocks noGrp="1"/>
          </p:cNvSpPr>
          <p:nvPr>
            <p:ph type="sldNum" sz="quarter" idx="12"/>
          </p:nvPr>
        </p:nvSpPr>
        <p:spPr/>
        <p:txBody>
          <a:bodyPr/>
          <a:lstStyle/>
          <a:p>
            <a:fld id="{C66EB02E-4C6D-9041-A2FB-C75002DA8A3C}" type="slidenum">
              <a:rPr lang="en-US" smtClean="0"/>
              <a:t>‹#›</a:t>
            </a:fld>
            <a:endParaRPr lang="en-US"/>
          </a:p>
        </p:txBody>
      </p:sp>
    </p:spTree>
    <p:extLst>
      <p:ext uri="{BB962C8B-B14F-4D97-AF65-F5344CB8AC3E}">
        <p14:creationId xmlns:p14="http://schemas.microsoft.com/office/powerpoint/2010/main" val="3285428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66F569-501C-6C4B-B3E8-70135F827723}"/>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21CFB1-7430-B34C-90C2-80E8F0441538}"/>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A67C43-C3F7-C240-A283-4DF773BE677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FA079A1-8DAF-FA48-A75D-1661073079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CF690A-B834-F146-8BA7-83A89947D732}"/>
              </a:ext>
            </a:extLst>
          </p:cNvPr>
          <p:cNvSpPr>
            <a:spLocks noGrp="1"/>
          </p:cNvSpPr>
          <p:nvPr>
            <p:ph type="sldNum" sz="quarter" idx="12"/>
          </p:nvPr>
        </p:nvSpPr>
        <p:spPr/>
        <p:txBody>
          <a:bodyPr/>
          <a:lstStyle/>
          <a:p>
            <a:fld id="{C66EB02E-4C6D-9041-A2FB-C75002DA8A3C}" type="slidenum">
              <a:rPr lang="en-US" smtClean="0"/>
              <a:t>‹#›</a:t>
            </a:fld>
            <a:endParaRPr lang="en-US"/>
          </a:p>
        </p:txBody>
      </p:sp>
    </p:spTree>
    <p:extLst>
      <p:ext uri="{BB962C8B-B14F-4D97-AF65-F5344CB8AC3E}">
        <p14:creationId xmlns:p14="http://schemas.microsoft.com/office/powerpoint/2010/main" val="3008393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amp; Subtitle White">
    <p:spTree>
      <p:nvGrpSpPr>
        <p:cNvPr id="1" name=""/>
        <p:cNvGrpSpPr/>
        <p:nvPr/>
      </p:nvGrpSpPr>
      <p:grpSpPr>
        <a:xfrm>
          <a:off x="0" y="0"/>
          <a:ext cx="0" cy="0"/>
          <a:chOff x="0" y="0"/>
          <a:chExt cx="0" cy="0"/>
        </a:xfrm>
      </p:grpSpPr>
      <p:sp>
        <p:nvSpPr>
          <p:cNvPr id="11" name="Title Text"/>
          <p:cNvSpPr txBox="1">
            <a:spLocks noGrp="1"/>
          </p:cNvSpPr>
          <p:nvPr>
            <p:ph type="body" sz="quarter" idx="21"/>
          </p:nvPr>
        </p:nvSpPr>
        <p:spPr>
          <a:xfrm>
            <a:off x="974761" y="4402457"/>
            <a:ext cx="22263811" cy="2112434"/>
          </a:xfrm>
          <a:prstGeom prst="rect">
            <a:avLst/>
          </a:prstGeom>
        </p:spPr>
        <p:txBody>
          <a:bodyPr anchor="b">
            <a:noAutofit/>
          </a:bodyPr>
          <a:lstStyle>
            <a:lvl1pPr marL="0" indent="0">
              <a:spcBef>
                <a:spcPts val="0"/>
              </a:spcBef>
              <a:buSzTx/>
              <a:buNone/>
              <a:defRPr sz="14000" b="0">
                <a:solidFill>
                  <a:srgbClr val="000000"/>
                </a:solidFill>
                <a:latin typeface="Helvetica Neue Bold Condensed"/>
                <a:ea typeface="Helvetica Neue Bold Condensed"/>
                <a:cs typeface="Helvetica Neue Bold Condensed"/>
                <a:sym typeface="Helvetica Neue Bold Condensed"/>
              </a:defRPr>
            </a:lvl1pPr>
          </a:lstStyle>
          <a:p>
            <a:r>
              <a:t>Title Text</a:t>
            </a:r>
          </a:p>
        </p:txBody>
      </p:sp>
      <p:sp>
        <p:nvSpPr>
          <p:cNvPr id="12" name="SUBTITLE TEXT"/>
          <p:cNvSpPr txBox="1">
            <a:spLocks noGrp="1"/>
          </p:cNvSpPr>
          <p:nvPr>
            <p:ph type="body" sz="quarter" idx="22"/>
          </p:nvPr>
        </p:nvSpPr>
        <p:spPr>
          <a:xfrm>
            <a:off x="956748" y="7571988"/>
            <a:ext cx="22470504" cy="1741555"/>
          </a:xfrm>
          <a:prstGeom prst="rect">
            <a:avLst/>
          </a:prstGeom>
        </p:spPr>
        <p:txBody>
          <a:bodyPr anchor="t">
            <a:noAutofit/>
          </a:bodyPr>
          <a:lstStyle>
            <a:lvl1pPr marL="0" indent="0">
              <a:lnSpc>
                <a:spcPct val="90000"/>
              </a:lnSpc>
              <a:spcBef>
                <a:spcPts val="0"/>
              </a:spcBef>
              <a:buSzTx/>
              <a:buNone/>
              <a:defRPr sz="7600" b="0">
                <a:solidFill>
                  <a:srgbClr val="000000"/>
                </a:solidFill>
                <a:latin typeface="Helvetica Neue Bold Condensed"/>
                <a:ea typeface="Helvetica Neue Bold Condensed"/>
                <a:cs typeface="Helvetica Neue Bold Condensed"/>
                <a:sym typeface="Helvetica Neue Bold Condensed"/>
              </a:defRPr>
            </a:lvl1pPr>
          </a:lstStyle>
          <a:p>
            <a:r>
              <a:t>SUBTITLE TEXT</a:t>
            </a:r>
          </a:p>
        </p:txBody>
      </p:sp>
      <p:sp>
        <p:nvSpPr>
          <p:cNvPr id="14" name="Other text"/>
          <p:cNvSpPr txBox="1">
            <a:spLocks noGrp="1"/>
          </p:cNvSpPr>
          <p:nvPr>
            <p:ph type="body" sz="quarter" idx="23"/>
          </p:nvPr>
        </p:nvSpPr>
        <p:spPr>
          <a:xfrm>
            <a:off x="1060094" y="10641677"/>
            <a:ext cx="22263812" cy="2197109"/>
          </a:xfrm>
          <a:prstGeom prst="rect">
            <a:avLst/>
          </a:prstGeom>
        </p:spPr>
        <p:txBody>
          <a:bodyPr anchor="t">
            <a:noAutofit/>
          </a:bodyPr>
          <a:lstStyle>
            <a:lvl1pPr marL="0" indent="0">
              <a:spcBef>
                <a:spcPts val="0"/>
              </a:spcBef>
              <a:buSzTx/>
              <a:buNone/>
              <a:defRPr sz="4000" b="0">
                <a:solidFill>
                  <a:srgbClr val="000000"/>
                </a:solidFill>
                <a:latin typeface="Helvetica Neue Bold Condensed"/>
                <a:ea typeface="Helvetica Neue Bold Condensed"/>
                <a:cs typeface="Helvetica Neue Bold Condensed"/>
                <a:sym typeface="Helvetica Neue Bold Condensed"/>
              </a:defRPr>
            </a:lvl1pPr>
          </a:lstStyle>
          <a:p>
            <a:r>
              <a:t>Other text</a:t>
            </a: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64668808"/>
      </p:ext>
    </p:extLst>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5E40C-B217-5E45-9375-000309BF04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67CAB-B695-514E-8F83-FDBA13DD41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0A7BBB-888F-9041-9FF9-1C4F2650A14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EF96DB4-0520-DA4D-A086-F643F88E8F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FFF18C-A525-C140-837A-925503C74151}"/>
              </a:ext>
            </a:extLst>
          </p:cNvPr>
          <p:cNvSpPr>
            <a:spLocks noGrp="1"/>
          </p:cNvSpPr>
          <p:nvPr>
            <p:ph type="sldNum" sz="quarter" idx="12"/>
          </p:nvPr>
        </p:nvSpPr>
        <p:spPr/>
        <p:txBody>
          <a:bodyPr/>
          <a:lstStyle/>
          <a:p>
            <a:fld id="{C66EB02E-4C6D-9041-A2FB-C75002DA8A3C}" type="slidenum">
              <a:rPr lang="en-US" smtClean="0"/>
              <a:t>‹#›</a:t>
            </a:fld>
            <a:endParaRPr lang="en-US"/>
          </a:p>
        </p:txBody>
      </p:sp>
    </p:spTree>
    <p:extLst>
      <p:ext uri="{BB962C8B-B14F-4D97-AF65-F5344CB8AC3E}">
        <p14:creationId xmlns:p14="http://schemas.microsoft.com/office/powerpoint/2010/main" val="2926870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762AD-C844-0647-911A-C07C287CE59F}"/>
              </a:ext>
            </a:extLst>
          </p:cNvPr>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p>
        </p:txBody>
      </p:sp>
      <p:sp>
        <p:nvSpPr>
          <p:cNvPr id="3" name="Text Placeholder 2">
            <a:extLst>
              <a:ext uri="{FF2B5EF4-FFF2-40B4-BE49-F238E27FC236}">
                <a16:creationId xmlns:a16="http://schemas.microsoft.com/office/drawing/2014/main" id="{08EB150E-43B5-3E43-AE27-E5B532AA5169}"/>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20BA69-9C2E-2B40-935B-29D4B626245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17EEBD2-4787-D341-98F1-73444E6963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FC9463-7352-FC4A-8F2A-0D6009076F9A}"/>
              </a:ext>
            </a:extLst>
          </p:cNvPr>
          <p:cNvSpPr>
            <a:spLocks noGrp="1"/>
          </p:cNvSpPr>
          <p:nvPr>
            <p:ph type="sldNum" sz="quarter" idx="12"/>
          </p:nvPr>
        </p:nvSpPr>
        <p:spPr/>
        <p:txBody>
          <a:bodyPr/>
          <a:lstStyle/>
          <a:p>
            <a:fld id="{C66EB02E-4C6D-9041-A2FB-C75002DA8A3C}" type="slidenum">
              <a:rPr lang="en-US" smtClean="0"/>
              <a:t>‹#›</a:t>
            </a:fld>
            <a:endParaRPr lang="en-US"/>
          </a:p>
        </p:txBody>
      </p:sp>
    </p:spTree>
    <p:extLst>
      <p:ext uri="{BB962C8B-B14F-4D97-AF65-F5344CB8AC3E}">
        <p14:creationId xmlns:p14="http://schemas.microsoft.com/office/powerpoint/2010/main" val="3730927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519A3-3DEB-8042-9158-D5E943C8BA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C80B1-BE51-7B49-80AF-E8F8C6D2D6A8}"/>
              </a:ext>
            </a:extLst>
          </p:cNvPr>
          <p:cNvSpPr>
            <a:spLocks noGrp="1"/>
          </p:cNvSpPr>
          <p:nvPr>
            <p:ph sz="half"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120BB1-4BD4-8142-B475-C8FC65134B0A}"/>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04CAC8-2154-FE40-843D-B1BDA2E7467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BE6FC5-6E18-0E40-9255-8936544871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AD3254-D2FA-7E4F-9A69-7629DA61E8A4}"/>
              </a:ext>
            </a:extLst>
          </p:cNvPr>
          <p:cNvSpPr>
            <a:spLocks noGrp="1"/>
          </p:cNvSpPr>
          <p:nvPr>
            <p:ph type="sldNum" sz="quarter" idx="12"/>
          </p:nvPr>
        </p:nvSpPr>
        <p:spPr/>
        <p:txBody>
          <a:bodyPr/>
          <a:lstStyle/>
          <a:p>
            <a:fld id="{C66EB02E-4C6D-9041-A2FB-C75002DA8A3C}" type="slidenum">
              <a:rPr lang="en-US" smtClean="0"/>
              <a:t>‹#›</a:t>
            </a:fld>
            <a:endParaRPr lang="en-US"/>
          </a:p>
        </p:txBody>
      </p:sp>
    </p:spTree>
    <p:extLst>
      <p:ext uri="{BB962C8B-B14F-4D97-AF65-F5344CB8AC3E}">
        <p14:creationId xmlns:p14="http://schemas.microsoft.com/office/powerpoint/2010/main" val="1168902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12C1A-AFF6-C045-BBB2-3FEF0CBA061A}"/>
              </a:ext>
            </a:extLst>
          </p:cNvPr>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112D61-1555-4B4B-A213-BC49B1F6820C}"/>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D09617DD-FB00-1F46-83A0-C6F8FD607F65}"/>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52AA68-6D03-DA46-A544-6A3BA5CF5CA9}"/>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D133A620-D75B-644E-B937-399EF06D8A45}"/>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F97783-316D-6341-9FF3-292D0BA4394E}"/>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BD88B0B-65FA-8F47-B65B-5E59A73EBD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062E6E-1F2D-FF46-9FED-B12A96F75C89}"/>
              </a:ext>
            </a:extLst>
          </p:cNvPr>
          <p:cNvSpPr>
            <a:spLocks noGrp="1"/>
          </p:cNvSpPr>
          <p:nvPr>
            <p:ph type="sldNum" sz="quarter" idx="12"/>
          </p:nvPr>
        </p:nvSpPr>
        <p:spPr/>
        <p:txBody>
          <a:bodyPr/>
          <a:lstStyle/>
          <a:p>
            <a:fld id="{C66EB02E-4C6D-9041-A2FB-C75002DA8A3C}" type="slidenum">
              <a:rPr lang="en-US" smtClean="0"/>
              <a:t>‹#›</a:t>
            </a:fld>
            <a:endParaRPr lang="en-US"/>
          </a:p>
        </p:txBody>
      </p:sp>
    </p:spTree>
    <p:extLst>
      <p:ext uri="{BB962C8B-B14F-4D97-AF65-F5344CB8AC3E}">
        <p14:creationId xmlns:p14="http://schemas.microsoft.com/office/powerpoint/2010/main" val="3253068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F161B-94F7-FD4F-ACD5-C721E5F229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BE8866-719A-F042-ABAA-0E774923C93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520A15B-E2DD-3442-9F42-F40F8DACA5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F35C24-420F-DE45-A61F-643ECD21FF63}"/>
              </a:ext>
            </a:extLst>
          </p:cNvPr>
          <p:cNvSpPr>
            <a:spLocks noGrp="1"/>
          </p:cNvSpPr>
          <p:nvPr>
            <p:ph type="sldNum" sz="quarter" idx="12"/>
          </p:nvPr>
        </p:nvSpPr>
        <p:spPr/>
        <p:txBody>
          <a:bodyPr/>
          <a:lstStyle/>
          <a:p>
            <a:fld id="{C66EB02E-4C6D-9041-A2FB-C75002DA8A3C}" type="slidenum">
              <a:rPr lang="en-US" smtClean="0"/>
              <a:t>‹#›</a:t>
            </a:fld>
            <a:endParaRPr lang="en-US"/>
          </a:p>
        </p:txBody>
      </p:sp>
    </p:spTree>
    <p:extLst>
      <p:ext uri="{BB962C8B-B14F-4D97-AF65-F5344CB8AC3E}">
        <p14:creationId xmlns:p14="http://schemas.microsoft.com/office/powerpoint/2010/main" val="3660145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EE9AB9-288F-3244-8F9C-6709D2DA13F4}"/>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0FD0213-B78B-7642-8EC2-780D9B6B1A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295985-3393-0741-AADD-818EC8E1C2D1}"/>
              </a:ext>
            </a:extLst>
          </p:cNvPr>
          <p:cNvSpPr>
            <a:spLocks noGrp="1"/>
          </p:cNvSpPr>
          <p:nvPr>
            <p:ph type="sldNum" sz="quarter" idx="12"/>
          </p:nvPr>
        </p:nvSpPr>
        <p:spPr/>
        <p:txBody>
          <a:bodyPr/>
          <a:lstStyle/>
          <a:p>
            <a:fld id="{C66EB02E-4C6D-9041-A2FB-C75002DA8A3C}" type="slidenum">
              <a:rPr lang="en-US" smtClean="0"/>
              <a:t>‹#›</a:t>
            </a:fld>
            <a:endParaRPr lang="en-US"/>
          </a:p>
        </p:txBody>
      </p:sp>
    </p:spTree>
    <p:extLst>
      <p:ext uri="{BB962C8B-B14F-4D97-AF65-F5344CB8AC3E}">
        <p14:creationId xmlns:p14="http://schemas.microsoft.com/office/powerpoint/2010/main" val="3258503722"/>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F5295-37D8-B34A-9835-AEBBB2105875}"/>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5A1AAB6A-1873-9540-AD3E-384D019DD64E}"/>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9A6CDB-1ECF-F446-8BD3-C9AC6DFB5E29}"/>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CA9A0310-778B-DE4F-A0A3-56DD33F745E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B599B56-3125-2441-8B5B-F2089F0719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0DBAB9-EECC-DD4F-9DB0-5B0DF08F404E}"/>
              </a:ext>
            </a:extLst>
          </p:cNvPr>
          <p:cNvSpPr>
            <a:spLocks noGrp="1"/>
          </p:cNvSpPr>
          <p:nvPr>
            <p:ph type="sldNum" sz="quarter" idx="12"/>
          </p:nvPr>
        </p:nvSpPr>
        <p:spPr/>
        <p:txBody>
          <a:bodyPr/>
          <a:lstStyle/>
          <a:p>
            <a:fld id="{C66EB02E-4C6D-9041-A2FB-C75002DA8A3C}" type="slidenum">
              <a:rPr lang="en-US" smtClean="0"/>
              <a:t>‹#›</a:t>
            </a:fld>
            <a:endParaRPr lang="en-US"/>
          </a:p>
        </p:txBody>
      </p:sp>
    </p:spTree>
    <p:extLst>
      <p:ext uri="{BB962C8B-B14F-4D97-AF65-F5344CB8AC3E}">
        <p14:creationId xmlns:p14="http://schemas.microsoft.com/office/powerpoint/2010/main" val="2469604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6FB33-D719-2E49-8589-8F34BCBCA5A5}"/>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47A8F420-3B9A-CB4E-9A81-0321F7104C7B}"/>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994FB587-AAF7-1B4D-86CC-E460506E52AE}"/>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8AA4C92A-AFF5-5242-8465-1B641AC313E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A5A4AB5-D1FC-BF43-B32B-A5C35B811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836935-321D-2247-9359-1B806E1F2E9C}"/>
              </a:ext>
            </a:extLst>
          </p:cNvPr>
          <p:cNvSpPr>
            <a:spLocks noGrp="1"/>
          </p:cNvSpPr>
          <p:nvPr>
            <p:ph type="sldNum" sz="quarter" idx="12"/>
          </p:nvPr>
        </p:nvSpPr>
        <p:spPr/>
        <p:txBody>
          <a:bodyPr/>
          <a:lstStyle/>
          <a:p>
            <a:fld id="{C66EB02E-4C6D-9041-A2FB-C75002DA8A3C}" type="slidenum">
              <a:rPr lang="en-US" smtClean="0"/>
              <a:t>‹#›</a:t>
            </a:fld>
            <a:endParaRPr lang="en-US"/>
          </a:p>
        </p:txBody>
      </p:sp>
    </p:spTree>
    <p:extLst>
      <p:ext uri="{BB962C8B-B14F-4D97-AF65-F5344CB8AC3E}">
        <p14:creationId xmlns:p14="http://schemas.microsoft.com/office/powerpoint/2010/main" val="1036941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4A1700-5F38-2344-9459-37353BB83234}"/>
              </a:ext>
            </a:extLst>
          </p:cNvPr>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7C53A7-47B1-A24A-86F4-F9C86CB40218}"/>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8C5371-C2AD-2842-8DD6-605CB3B74891}"/>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b="0" i="0">
                <a:solidFill>
                  <a:schemeClr val="tx1"/>
                </a:solidFill>
                <a:latin typeface="Inter" panose="02000503000000020004" pitchFamily="2" charset="0"/>
                <a:ea typeface="Inter" panose="02000503000000020004" pitchFamily="2" charset="0"/>
              </a:defRPr>
            </a:lvl1pPr>
          </a:lstStyle>
          <a:p>
            <a:endParaRPr lang="en-US"/>
          </a:p>
        </p:txBody>
      </p:sp>
      <p:sp>
        <p:nvSpPr>
          <p:cNvPr id="5" name="Footer Placeholder 4">
            <a:extLst>
              <a:ext uri="{FF2B5EF4-FFF2-40B4-BE49-F238E27FC236}">
                <a16:creationId xmlns:a16="http://schemas.microsoft.com/office/drawing/2014/main" id="{3D5F2ABD-7F8D-C447-864E-6F621A842EC9}"/>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b="0" i="0">
                <a:solidFill>
                  <a:schemeClr val="tx1"/>
                </a:solidFill>
                <a:latin typeface="Inter" panose="02000503000000020004" pitchFamily="2" charset="0"/>
                <a:ea typeface="Inter" panose="02000503000000020004" pitchFamily="2" charset="0"/>
              </a:defRPr>
            </a:lvl1pPr>
          </a:lstStyle>
          <a:p>
            <a:endParaRPr lang="en-US"/>
          </a:p>
        </p:txBody>
      </p:sp>
      <p:sp>
        <p:nvSpPr>
          <p:cNvPr id="6" name="Slide Number Placeholder 5">
            <a:extLst>
              <a:ext uri="{FF2B5EF4-FFF2-40B4-BE49-F238E27FC236}">
                <a16:creationId xmlns:a16="http://schemas.microsoft.com/office/drawing/2014/main" id="{20AD88CE-F786-5A4F-8EEF-9D431823618D}"/>
              </a:ext>
            </a:extLst>
          </p:cNvPr>
          <p:cNvSpPr>
            <a:spLocks noGrp="1"/>
          </p:cNvSpPr>
          <p:nvPr>
            <p:ph type="sldNum" sz="quarter" idx="4"/>
          </p:nvPr>
        </p:nvSpPr>
        <p:spPr>
          <a:xfrm>
            <a:off x="18114818" y="12712701"/>
            <a:ext cx="5486400" cy="730250"/>
          </a:xfrm>
          <a:prstGeom prst="rect">
            <a:avLst/>
          </a:prstGeom>
        </p:spPr>
        <p:txBody>
          <a:bodyPr vert="horz" lIns="91440" tIns="45720" rIns="91440" bIns="45720" rtlCol="0" anchor="ctr"/>
          <a:lstStyle>
            <a:lvl1pPr algn="r">
              <a:defRPr sz="1800" b="0" i="0">
                <a:solidFill>
                  <a:schemeClr val="tx1"/>
                </a:solidFill>
                <a:latin typeface="Inter" panose="02000503000000020004" pitchFamily="2" charset="0"/>
                <a:ea typeface="Inter" panose="02000503000000020004" pitchFamily="2" charset="0"/>
              </a:defRPr>
            </a:lvl1pPr>
          </a:lstStyle>
          <a:p>
            <a:fld id="{C66EB02E-4C6D-9041-A2FB-C75002DA8A3C}" type="slidenum">
              <a:rPr lang="en-US" smtClean="0"/>
              <a:pPr/>
              <a:t>‹#›</a:t>
            </a:fld>
            <a:endParaRPr lang="en-US"/>
          </a:p>
        </p:txBody>
      </p:sp>
    </p:spTree>
    <p:extLst>
      <p:ext uri="{BB962C8B-B14F-4D97-AF65-F5344CB8AC3E}">
        <p14:creationId xmlns:p14="http://schemas.microsoft.com/office/powerpoint/2010/main" val="128488041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90" r:id="rId12"/>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ridao.me"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18/10/relationships/comments" Target="../comments/modernComment_318_7628ECEA.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jpeg"/><Relationship Id="rId12"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FlashAttention: Fast and Memory-Efficient Exact Attention with IO-Awareness"/>
          <p:cNvSpPr txBox="1">
            <a:spLocks noGrp="1"/>
          </p:cNvSpPr>
          <p:nvPr>
            <p:ph type="body" sz="quarter" idx="21"/>
          </p:nvPr>
        </p:nvSpPr>
        <p:spPr>
          <a:xfrm>
            <a:off x="1025561" y="2937571"/>
            <a:ext cx="22263811" cy="3927629"/>
          </a:xfrm>
          <a:prstGeom prst="rect">
            <a:avLst/>
          </a:prstGeom>
        </p:spPr>
        <p:txBody>
          <a:bodyPr anchor="ctr"/>
          <a:lstStyle>
            <a:lvl1pPr>
              <a:defRPr sz="10000"/>
            </a:lvl1pPr>
          </a:lstStyle>
          <a:p>
            <a:pPr algn="ctr"/>
            <a:r>
              <a:rPr lang="en-US" dirty="0">
                <a:latin typeface="Inter" panose="02000503000000020004" pitchFamily="2" charset="0"/>
                <a:ea typeface="Inter" panose="02000503000000020004" pitchFamily="2" charset="0"/>
                <a:cs typeface="Calibri" panose="020F0502020204030204" pitchFamily="34" charset="0"/>
              </a:rPr>
              <a:t>Open Dataset and Decentralized Compute for LLMs</a:t>
            </a:r>
          </a:p>
        </p:txBody>
      </p:sp>
      <p:sp>
        <p:nvSpPr>
          <p:cNvPr id="158" name="Tri Dao, Dan Fu ({trid, danfu}@cs.stanford.edu)…"/>
          <p:cNvSpPr txBox="1">
            <a:spLocks noGrp="1"/>
          </p:cNvSpPr>
          <p:nvPr>
            <p:ph type="body" sz="quarter" idx="22"/>
          </p:nvPr>
        </p:nvSpPr>
        <p:spPr>
          <a:xfrm>
            <a:off x="1028700" y="8241954"/>
            <a:ext cx="22285906" cy="2789770"/>
          </a:xfrm>
          <a:prstGeom prst="rect">
            <a:avLst/>
          </a:prstGeom>
        </p:spPr>
        <p:txBody>
          <a:bodyPr/>
          <a:lstStyle/>
          <a:p>
            <a:pPr algn="ctr">
              <a:defRPr sz="6000"/>
            </a:pPr>
            <a:r>
              <a:rPr lang="en-US" sz="4800" dirty="0">
                <a:latin typeface="Inter" panose="02000503000000020004" pitchFamily="2" charset="0"/>
                <a:ea typeface="Inter" panose="02000503000000020004" pitchFamily="2" charset="0"/>
                <a:cs typeface="Calibri"/>
              </a:rPr>
              <a:t>Tri Dao</a:t>
            </a:r>
            <a:br>
              <a:rPr lang="en-US" sz="4800" dirty="0">
                <a:latin typeface="Inter" panose="02000503000000020004" pitchFamily="2" charset="0"/>
                <a:ea typeface="Inter" panose="02000503000000020004" pitchFamily="2" charset="0"/>
                <a:cs typeface="Calibri"/>
              </a:rPr>
            </a:br>
            <a:r>
              <a:rPr lang="en-US" sz="4800" dirty="0">
                <a:latin typeface="Inter" panose="02000503000000020004" pitchFamily="2" charset="0"/>
                <a:ea typeface="Inter" panose="02000503000000020004" pitchFamily="2" charset="0"/>
                <a:cs typeface="Calibri"/>
              </a:rPr>
              <a:t> Together AI / Princeton University</a:t>
            </a:r>
          </a:p>
          <a:p>
            <a:pPr algn="ctr">
              <a:defRPr sz="6000"/>
            </a:pPr>
            <a:r>
              <a:rPr lang="en-US" sz="3600" dirty="0">
                <a:latin typeface="Inter" panose="02000503000000020004" pitchFamily="2" charset="0"/>
                <a:ea typeface="Inter" panose="02000503000000020004" pitchFamily="2" charset="0"/>
                <a:cs typeface="Calibri"/>
                <a:hlinkClick r:id="rId3"/>
              </a:rPr>
              <a:t>https://tridao.me</a:t>
            </a:r>
            <a:endParaRPr lang="en-US" sz="3600" dirty="0">
              <a:latin typeface="Inter" panose="02000503000000020004" pitchFamily="2" charset="0"/>
              <a:ea typeface="Inter" panose="02000503000000020004" pitchFamily="2" charset="0"/>
              <a:cs typeface="Calibri"/>
            </a:endParaRPr>
          </a:p>
          <a:p>
            <a:pPr algn="ctr">
              <a:defRPr sz="6000"/>
            </a:pPr>
            <a:endParaRPr lang="en-US" sz="3600" dirty="0">
              <a:latin typeface="Inter" panose="02000503000000020004" pitchFamily="2" charset="0"/>
              <a:ea typeface="Inter" panose="02000503000000020004" pitchFamily="2" charset="0"/>
              <a:cs typeface="Calibri"/>
            </a:endParaRPr>
          </a:p>
        </p:txBody>
      </p:sp>
    </p:spTree>
    <p:extLst>
      <p:ext uri="{BB962C8B-B14F-4D97-AF65-F5344CB8AC3E}">
        <p14:creationId xmlns:p14="http://schemas.microsoft.com/office/powerpoint/2010/main" val="188500808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43C7-E94E-4D46-A8B4-406CD0B80B7C}"/>
              </a:ext>
            </a:extLst>
          </p:cNvPr>
          <p:cNvSpPr>
            <a:spLocks noGrp="1"/>
          </p:cNvSpPr>
          <p:nvPr>
            <p:ph type="title"/>
          </p:nvPr>
        </p:nvSpPr>
        <p:spPr>
          <a:xfrm>
            <a:off x="892044" y="905983"/>
            <a:ext cx="21731732" cy="956069"/>
          </a:xfrm>
        </p:spPr>
        <p:txBody>
          <a:bodyPr vert="horz" lIns="91440" tIns="45720" rIns="91440" bIns="45720" rtlCol="0" anchor="t">
            <a:normAutofit/>
          </a:bodyPr>
          <a:lstStyle/>
          <a:p>
            <a:r>
              <a:rPr lang="en-US" sz="5400" dirty="0">
                <a:latin typeface="Inter" panose="02000503000000020004" pitchFamily="2" charset="0"/>
                <a:ea typeface="Inter" panose="02000503000000020004" pitchFamily="2" charset="0"/>
                <a:cs typeface="Calibri"/>
              </a:rPr>
              <a:t>Decentralized Communication &amp; Data Movement</a:t>
            </a:r>
          </a:p>
        </p:txBody>
      </p:sp>
      <p:sp>
        <p:nvSpPr>
          <p:cNvPr id="8" name="Slide Number Placeholder 7">
            <a:extLst>
              <a:ext uri="{FF2B5EF4-FFF2-40B4-BE49-F238E27FC236}">
                <a16:creationId xmlns:a16="http://schemas.microsoft.com/office/drawing/2014/main" id="{0C5B72B9-674F-3037-CC01-9C0481677A99}"/>
              </a:ext>
            </a:extLst>
          </p:cNvPr>
          <p:cNvSpPr>
            <a:spLocks noGrp="1"/>
          </p:cNvSpPr>
          <p:nvPr>
            <p:ph type="sldNum" sz="quarter" idx="12"/>
          </p:nvPr>
        </p:nvSpPr>
        <p:spPr/>
        <p:txBody>
          <a:bodyPr/>
          <a:lstStyle/>
          <a:p>
            <a:fld id="{C66EB02E-4C6D-9041-A2FB-C75002DA8A3C}" type="slidenum">
              <a:rPr lang="en-US" smtClean="0"/>
              <a:t>10</a:t>
            </a:fld>
            <a:endParaRPr lang="en-US"/>
          </a:p>
        </p:txBody>
      </p:sp>
      <p:sp>
        <p:nvSpPr>
          <p:cNvPr id="7" name="TextBox 6">
            <a:extLst>
              <a:ext uri="{FF2B5EF4-FFF2-40B4-BE49-F238E27FC236}">
                <a16:creationId xmlns:a16="http://schemas.microsoft.com/office/drawing/2014/main" id="{6278A32B-0A75-9A7B-F492-D24203F4D9FE}"/>
              </a:ext>
            </a:extLst>
          </p:cNvPr>
          <p:cNvSpPr txBox="1"/>
          <p:nvPr/>
        </p:nvSpPr>
        <p:spPr>
          <a:xfrm>
            <a:off x="892044" y="2383817"/>
            <a:ext cx="13858672" cy="707886"/>
          </a:xfrm>
          <a:prstGeom prst="rect">
            <a:avLst/>
          </a:prstGeom>
          <a:noFill/>
        </p:spPr>
        <p:txBody>
          <a:bodyPr wrap="square">
            <a:spAutoFit/>
          </a:bodyPr>
          <a:lstStyle/>
          <a:p>
            <a:pPr algn="l" defTabSz="1828800" hangingPunct="1"/>
            <a:r>
              <a:rPr lang="en-US" sz="4000" b="0" kern="1200" dirty="0">
                <a:solidFill>
                  <a:schemeClr val="tx1"/>
                </a:solidFill>
                <a:latin typeface="Inter" panose="02000503000000020004" pitchFamily="2" charset="0"/>
                <a:ea typeface="Inter" panose="02000503000000020004" pitchFamily="2" charset="0"/>
                <a:cs typeface="+mn-cs"/>
              </a:rPr>
              <a:t>Distributed training at scale is communication-intensive.</a:t>
            </a:r>
          </a:p>
        </p:txBody>
      </p:sp>
      <p:pic>
        <p:nvPicPr>
          <p:cNvPr id="17" name="Picture 16">
            <a:extLst>
              <a:ext uri="{FF2B5EF4-FFF2-40B4-BE49-F238E27FC236}">
                <a16:creationId xmlns:a16="http://schemas.microsoft.com/office/drawing/2014/main" id="{F994F48A-904D-A8DF-D32A-13AF735099F3}"/>
              </a:ext>
            </a:extLst>
          </p:cNvPr>
          <p:cNvPicPr>
            <a:picLocks noChangeAspect="1"/>
          </p:cNvPicPr>
          <p:nvPr/>
        </p:nvPicPr>
        <p:blipFill>
          <a:blip r:embed="rId3"/>
          <a:stretch>
            <a:fillRect/>
          </a:stretch>
        </p:blipFill>
        <p:spPr>
          <a:xfrm>
            <a:off x="892044" y="3823349"/>
            <a:ext cx="8899359" cy="7508834"/>
          </a:xfrm>
          <a:prstGeom prst="rect">
            <a:avLst/>
          </a:prstGeom>
        </p:spPr>
      </p:pic>
      <p:pic>
        <p:nvPicPr>
          <p:cNvPr id="19" name="Picture 18">
            <a:extLst>
              <a:ext uri="{FF2B5EF4-FFF2-40B4-BE49-F238E27FC236}">
                <a16:creationId xmlns:a16="http://schemas.microsoft.com/office/drawing/2014/main" id="{88FDBC43-58DD-2567-5B66-F8C56A839357}"/>
              </a:ext>
            </a:extLst>
          </p:cNvPr>
          <p:cNvPicPr>
            <a:picLocks noChangeAspect="1"/>
          </p:cNvPicPr>
          <p:nvPr/>
        </p:nvPicPr>
        <p:blipFill>
          <a:blip r:embed="rId4"/>
          <a:stretch>
            <a:fillRect/>
          </a:stretch>
        </p:blipFill>
        <p:spPr>
          <a:xfrm>
            <a:off x="9846207" y="3823349"/>
            <a:ext cx="9809018" cy="7556674"/>
          </a:xfrm>
          <a:prstGeom prst="rect">
            <a:avLst/>
          </a:prstGeom>
        </p:spPr>
      </p:pic>
      <p:sp>
        <p:nvSpPr>
          <p:cNvPr id="21" name="TextBox 20">
            <a:extLst>
              <a:ext uri="{FF2B5EF4-FFF2-40B4-BE49-F238E27FC236}">
                <a16:creationId xmlns:a16="http://schemas.microsoft.com/office/drawing/2014/main" id="{E27F2F55-01AC-1C65-FC73-33DA73140B8F}"/>
              </a:ext>
            </a:extLst>
          </p:cNvPr>
          <p:cNvSpPr txBox="1"/>
          <p:nvPr/>
        </p:nvSpPr>
        <p:spPr>
          <a:xfrm>
            <a:off x="20198346" y="5831971"/>
            <a:ext cx="3840749" cy="4524315"/>
          </a:xfrm>
          <a:prstGeom prst="rect">
            <a:avLst/>
          </a:prstGeom>
          <a:noFill/>
        </p:spPr>
        <p:txBody>
          <a:bodyPr wrap="square">
            <a:spAutoFit/>
          </a:bodyPr>
          <a:lstStyle/>
          <a:p>
            <a:pPr algn="l" defTabSz="1828800" hangingPunct="1"/>
            <a:r>
              <a:rPr lang="en-US" sz="3600" b="0" kern="1200" dirty="0">
                <a:solidFill>
                  <a:schemeClr val="tx1"/>
                </a:solidFill>
                <a:latin typeface="Inter" panose="02000503000000020004" pitchFamily="2" charset="0"/>
                <a:ea typeface="Inter" panose="02000503000000020004" pitchFamily="2" charset="0"/>
                <a:cs typeface="+mn-cs"/>
              </a:rPr>
              <a:t>Future: 10x further scaling requires fast connections between 10x machines. Becoming challenging even for data center.</a:t>
            </a:r>
          </a:p>
        </p:txBody>
      </p:sp>
      <p:sp>
        <p:nvSpPr>
          <p:cNvPr id="23" name="TextBox 41">
            <a:extLst>
              <a:ext uri="{FF2B5EF4-FFF2-40B4-BE49-F238E27FC236}">
                <a16:creationId xmlns:a16="http://schemas.microsoft.com/office/drawing/2014/main" id="{2FD45E4A-8366-A316-E172-126B11ED8EFA}"/>
              </a:ext>
            </a:extLst>
          </p:cNvPr>
          <p:cNvSpPr txBox="1"/>
          <p:nvPr/>
        </p:nvSpPr>
        <p:spPr>
          <a:xfrm>
            <a:off x="1236519" y="11866064"/>
            <a:ext cx="20973776" cy="1427416"/>
          </a:xfrm>
          <a:prstGeom prst="rect">
            <a:avLst/>
          </a:prstGeom>
          <a:solidFill>
            <a:schemeClr val="accent5">
              <a:lumMod val="20000"/>
              <a:lumOff val="8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20" rIns="45719" bIns="45720" anchor="ctr">
            <a:noAutofit/>
          </a:bodyPr>
          <a:lstStyle>
            <a:lvl1pPr>
              <a:lnSpc>
                <a:spcPct val="120000"/>
              </a:lnSpc>
              <a:defRPr sz="2100">
                <a:solidFill>
                  <a:srgbClr val="344854"/>
                </a:solidFill>
                <a:latin typeface="Arial"/>
                <a:ea typeface="Arial"/>
                <a:cs typeface="Arial"/>
                <a:sym typeface="Arial"/>
              </a:defRPr>
            </a:lvl1pPr>
          </a:lstStyle>
          <a:p>
            <a:r>
              <a:rPr lang="en-US" sz="3600" b="0" dirty="0">
                <a:solidFill>
                  <a:schemeClr val="tx1"/>
                </a:solidFill>
                <a:latin typeface="Inter"/>
                <a:ea typeface="Inter" panose="02000503000000020004" pitchFamily="2" charset="0"/>
              </a:rPr>
              <a:t>(Today) Model training today is largely restricted to centralized data centers with fast network connections. Hard to use cheaper alternatives (Tier 2-4 clouds, Spot Instances, Volunteer Computes, etc.).</a:t>
            </a:r>
            <a:endParaRPr lang="en-US" sz="3600" b="0" dirty="0">
              <a:solidFill>
                <a:srgbClr val="C00000"/>
              </a:solidFill>
              <a:latin typeface="Inter"/>
              <a:ea typeface="Inter" panose="02000503000000020004" pitchFamily="2" charset="0"/>
            </a:endParaRPr>
          </a:p>
        </p:txBody>
      </p:sp>
    </p:spTree>
    <p:extLst>
      <p:ext uri="{BB962C8B-B14F-4D97-AF65-F5344CB8AC3E}">
        <p14:creationId xmlns:p14="http://schemas.microsoft.com/office/powerpoint/2010/main" val="66673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43C7-E94E-4D46-A8B4-406CD0B80B7C}"/>
              </a:ext>
            </a:extLst>
          </p:cNvPr>
          <p:cNvSpPr>
            <a:spLocks noGrp="1"/>
          </p:cNvSpPr>
          <p:nvPr>
            <p:ph type="title"/>
          </p:nvPr>
        </p:nvSpPr>
        <p:spPr>
          <a:xfrm>
            <a:off x="892044" y="905983"/>
            <a:ext cx="21731732" cy="956069"/>
          </a:xfrm>
        </p:spPr>
        <p:txBody>
          <a:bodyPr vert="horz" lIns="91440" tIns="45720" rIns="91440" bIns="45720" rtlCol="0" anchor="t">
            <a:normAutofit/>
          </a:bodyPr>
          <a:lstStyle/>
          <a:p>
            <a:r>
              <a:rPr lang="en-US" sz="5400" dirty="0" err="1">
                <a:latin typeface="Inter" panose="02000503000000020004" pitchFamily="2" charset="0"/>
                <a:ea typeface="Inter" panose="02000503000000020004" pitchFamily="2" charset="0"/>
                <a:cs typeface="Calibri"/>
              </a:rPr>
              <a:t>CocktailSGD</a:t>
            </a:r>
            <a:r>
              <a:rPr lang="en-US" sz="5400" dirty="0">
                <a:latin typeface="Inter" panose="02000503000000020004" pitchFamily="2" charset="0"/>
                <a:ea typeface="Inter" panose="02000503000000020004" pitchFamily="2" charset="0"/>
                <a:cs typeface="Calibri"/>
              </a:rPr>
              <a:t>: Mixture of Communication Compression Methods</a:t>
            </a:r>
          </a:p>
        </p:txBody>
      </p:sp>
      <p:sp>
        <p:nvSpPr>
          <p:cNvPr id="8" name="Slide Number Placeholder 7">
            <a:extLst>
              <a:ext uri="{FF2B5EF4-FFF2-40B4-BE49-F238E27FC236}">
                <a16:creationId xmlns:a16="http://schemas.microsoft.com/office/drawing/2014/main" id="{0C5B72B9-674F-3037-CC01-9C0481677A99}"/>
              </a:ext>
            </a:extLst>
          </p:cNvPr>
          <p:cNvSpPr>
            <a:spLocks noGrp="1"/>
          </p:cNvSpPr>
          <p:nvPr>
            <p:ph type="sldNum" sz="quarter" idx="12"/>
          </p:nvPr>
        </p:nvSpPr>
        <p:spPr/>
        <p:txBody>
          <a:bodyPr/>
          <a:lstStyle/>
          <a:p>
            <a:fld id="{C66EB02E-4C6D-9041-A2FB-C75002DA8A3C}" type="slidenum">
              <a:rPr lang="en-US" smtClean="0"/>
              <a:t>11</a:t>
            </a:fld>
            <a:endParaRPr lang="en-US"/>
          </a:p>
        </p:txBody>
      </p:sp>
      <p:pic>
        <p:nvPicPr>
          <p:cNvPr id="4" name="Picture 3">
            <a:extLst>
              <a:ext uri="{FF2B5EF4-FFF2-40B4-BE49-F238E27FC236}">
                <a16:creationId xmlns:a16="http://schemas.microsoft.com/office/drawing/2014/main" id="{BBEE9FE1-C44C-5CFA-9329-40512BC5635A}"/>
              </a:ext>
            </a:extLst>
          </p:cNvPr>
          <p:cNvPicPr>
            <a:picLocks noChangeAspect="1"/>
          </p:cNvPicPr>
          <p:nvPr/>
        </p:nvPicPr>
        <p:blipFill>
          <a:blip r:embed="rId3"/>
          <a:stretch>
            <a:fillRect/>
          </a:stretch>
        </p:blipFill>
        <p:spPr>
          <a:xfrm>
            <a:off x="1846067" y="2751617"/>
            <a:ext cx="7072117" cy="10058400"/>
          </a:xfrm>
          <a:prstGeom prst="rect">
            <a:avLst/>
          </a:prstGeom>
        </p:spPr>
      </p:pic>
      <p:sp>
        <p:nvSpPr>
          <p:cNvPr id="7" name="TextBox 6">
            <a:extLst>
              <a:ext uri="{FF2B5EF4-FFF2-40B4-BE49-F238E27FC236}">
                <a16:creationId xmlns:a16="http://schemas.microsoft.com/office/drawing/2014/main" id="{021B7E5D-76E0-4CA0-AC5C-7EF0F002577A}"/>
              </a:ext>
            </a:extLst>
          </p:cNvPr>
          <p:cNvSpPr txBox="1"/>
          <p:nvPr/>
        </p:nvSpPr>
        <p:spPr>
          <a:xfrm>
            <a:off x="8279434" y="2397674"/>
            <a:ext cx="13858672" cy="1323439"/>
          </a:xfrm>
          <a:prstGeom prst="rect">
            <a:avLst/>
          </a:prstGeom>
          <a:noFill/>
        </p:spPr>
        <p:txBody>
          <a:bodyPr wrap="square">
            <a:spAutoFit/>
          </a:bodyPr>
          <a:lstStyle/>
          <a:p>
            <a:pPr algn="l" defTabSz="1828800" hangingPunct="1"/>
            <a:r>
              <a:rPr lang="en-US" sz="4000" b="0" kern="1200" dirty="0">
                <a:solidFill>
                  <a:schemeClr val="tx1"/>
                </a:solidFill>
                <a:latin typeface="Inter" panose="02000503000000020004" pitchFamily="2" charset="0"/>
                <a:ea typeface="Inter" panose="02000503000000020004" pitchFamily="2" charset="0"/>
                <a:cs typeface="+mn-cs"/>
              </a:rPr>
              <a:t>Different communication compression techniques complement each other and compose well!</a:t>
            </a:r>
          </a:p>
        </p:txBody>
      </p:sp>
      <p:pic>
        <p:nvPicPr>
          <p:cNvPr id="9" name="Picture 8">
            <a:extLst>
              <a:ext uri="{FF2B5EF4-FFF2-40B4-BE49-F238E27FC236}">
                <a16:creationId xmlns:a16="http://schemas.microsoft.com/office/drawing/2014/main" id="{629CEE3A-C2B5-C686-299A-87A5A1706A2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918184" y="3569733"/>
            <a:ext cx="15011400" cy="4828312"/>
          </a:xfrm>
          <a:prstGeom prst="rect">
            <a:avLst/>
          </a:prstGeom>
        </p:spPr>
      </p:pic>
      <p:pic>
        <p:nvPicPr>
          <p:cNvPr id="14" name="Picture 13">
            <a:extLst>
              <a:ext uri="{FF2B5EF4-FFF2-40B4-BE49-F238E27FC236}">
                <a16:creationId xmlns:a16="http://schemas.microsoft.com/office/drawing/2014/main" id="{FC963E04-5813-0884-5DA4-DE5CFDDD026D}"/>
              </a:ext>
            </a:extLst>
          </p:cNvPr>
          <p:cNvPicPr>
            <a:picLocks noChangeAspect="1"/>
          </p:cNvPicPr>
          <p:nvPr/>
        </p:nvPicPr>
        <p:blipFill>
          <a:blip r:embed="rId5"/>
          <a:stretch>
            <a:fillRect/>
          </a:stretch>
        </p:blipFill>
        <p:spPr>
          <a:xfrm>
            <a:off x="9621979" y="9003631"/>
            <a:ext cx="12915954" cy="3301063"/>
          </a:xfrm>
          <a:prstGeom prst="rect">
            <a:avLst/>
          </a:prstGeom>
        </p:spPr>
      </p:pic>
      <p:sp>
        <p:nvSpPr>
          <p:cNvPr id="16" name="TextBox 41">
            <a:extLst>
              <a:ext uri="{FF2B5EF4-FFF2-40B4-BE49-F238E27FC236}">
                <a16:creationId xmlns:a16="http://schemas.microsoft.com/office/drawing/2014/main" id="{F87388A0-369F-0438-2CB5-217EF7906AD3}"/>
              </a:ext>
            </a:extLst>
          </p:cNvPr>
          <p:cNvSpPr txBox="1"/>
          <p:nvPr/>
        </p:nvSpPr>
        <p:spPr>
          <a:xfrm>
            <a:off x="11190511" y="12553426"/>
            <a:ext cx="9778890" cy="713708"/>
          </a:xfrm>
          <a:prstGeom prst="rect">
            <a:avLst/>
          </a:prstGeom>
          <a:solidFill>
            <a:schemeClr val="accent5">
              <a:lumMod val="20000"/>
              <a:lumOff val="8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20" rIns="45719" bIns="45720" anchor="ctr">
            <a:noAutofit/>
          </a:bodyPr>
          <a:lstStyle>
            <a:lvl1pPr>
              <a:lnSpc>
                <a:spcPct val="120000"/>
              </a:lnSpc>
              <a:defRPr sz="2100">
                <a:solidFill>
                  <a:srgbClr val="344854"/>
                </a:solidFill>
                <a:latin typeface="Arial"/>
                <a:ea typeface="Arial"/>
                <a:cs typeface="Arial"/>
                <a:sym typeface="Arial"/>
              </a:defRPr>
            </a:lvl1pPr>
          </a:lstStyle>
          <a:p>
            <a:r>
              <a:rPr lang="en-US" sz="2800" b="0" dirty="0">
                <a:solidFill>
                  <a:schemeClr val="tx1"/>
                </a:solidFill>
                <a:latin typeface="Inter"/>
                <a:ea typeface="Inter" panose="02000503000000020004" pitchFamily="2" charset="0"/>
              </a:rPr>
              <a:t>Data parallel over 1Gbps network!</a:t>
            </a:r>
            <a:endParaRPr lang="en-US" sz="2800" b="0" dirty="0">
              <a:solidFill>
                <a:srgbClr val="C00000"/>
              </a:solidFill>
              <a:latin typeface="Inter"/>
              <a:ea typeface="Inter" panose="02000503000000020004" pitchFamily="2" charset="0"/>
            </a:endParaRPr>
          </a:p>
        </p:txBody>
      </p:sp>
    </p:spTree>
    <p:extLst>
      <p:ext uri="{BB962C8B-B14F-4D97-AF65-F5344CB8AC3E}">
        <p14:creationId xmlns:p14="http://schemas.microsoft.com/office/powerpoint/2010/main" val="331880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0F5E614-C124-49DA-9F3E-8CF10E99DDD1}"/>
              </a:ext>
            </a:extLst>
          </p:cNvPr>
          <p:cNvSpPr txBox="1"/>
          <p:nvPr/>
        </p:nvSpPr>
        <p:spPr>
          <a:xfrm>
            <a:off x="10976670" y="368502"/>
            <a:ext cx="2576988" cy="707886"/>
          </a:xfrm>
          <a:prstGeom prst="rect">
            <a:avLst/>
          </a:prstGeom>
          <a:noFill/>
        </p:spPr>
        <p:txBody>
          <a:bodyPr wrap="none" rtlCol="0">
            <a:spAutoFit/>
          </a:bodyPr>
          <a:lstStyle/>
          <a:p>
            <a:pPr defTabSz="1828800" hangingPunct="1"/>
            <a:r>
              <a:rPr lang="en-US" altLang="zh-CN" sz="4000" kern="1200" spc="400">
                <a:solidFill>
                  <a:prstClr val="white"/>
                </a:solidFill>
                <a:latin typeface="Calibri" panose="020F0502020204030204" pitchFamily="34" charset="0"/>
                <a:ea typeface="微软雅黑" panose="020B0503020204020204" pitchFamily="34" charset="-122"/>
                <a:cs typeface="Calibri" panose="020F0502020204030204" pitchFamily="34" charset="0"/>
              </a:rPr>
              <a:t>Summary</a:t>
            </a:r>
            <a:endParaRPr lang="zh-CN" altLang="en-US" sz="4000" kern="1200" spc="400">
              <a:solidFill>
                <a:prstClr val="white"/>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7" name="TextBox 6">
            <a:extLst>
              <a:ext uri="{FF2B5EF4-FFF2-40B4-BE49-F238E27FC236}">
                <a16:creationId xmlns:a16="http://schemas.microsoft.com/office/drawing/2014/main" id="{05525561-1AA1-CA1E-A123-260BFCA7615B}"/>
              </a:ext>
            </a:extLst>
          </p:cNvPr>
          <p:cNvSpPr txBox="1"/>
          <p:nvPr/>
        </p:nvSpPr>
        <p:spPr>
          <a:xfrm>
            <a:off x="949897" y="2511721"/>
            <a:ext cx="22968882" cy="5262979"/>
          </a:xfrm>
          <a:prstGeom prst="rect">
            <a:avLst/>
          </a:prstGeom>
          <a:noFill/>
        </p:spPr>
        <p:txBody>
          <a:bodyPr wrap="square" lIns="91440" tIns="45720" rIns="91440" bIns="45720" anchor="t">
            <a:spAutoFit/>
          </a:bodyPr>
          <a:lstStyle/>
          <a:p>
            <a:pPr algn="l" defTabSz="1828800" hangingPunct="1"/>
            <a:endParaRPr lang="en-US" sz="4800" b="0" kern="1200" dirty="0">
              <a:solidFill>
                <a:prstClr val="black"/>
              </a:solidFill>
              <a:latin typeface="Inter" panose="02000503000000020004" pitchFamily="2" charset="0"/>
              <a:ea typeface="Inter" panose="02000503000000020004" pitchFamily="2" charset="0"/>
              <a:cs typeface="Calibri Light" panose="020F0302020204030204" pitchFamily="34" charset="0"/>
            </a:endParaRPr>
          </a:p>
          <a:p>
            <a:pPr marL="914400" indent="-914400" algn="l" defTabSz="1828800" hangingPunct="1">
              <a:buAutoNum type="arabicPeriod"/>
            </a:pPr>
            <a:r>
              <a:rPr lang="en-US" sz="4800" b="0" kern="1200" dirty="0">
                <a:solidFill>
                  <a:prstClr val="black"/>
                </a:solidFill>
                <a:latin typeface="Inter" panose="02000503000000020004" pitchFamily="2" charset="0"/>
                <a:ea typeface="Inter" panose="02000503000000020004" pitchFamily="2" charset="0"/>
                <a:cs typeface="Calibri Light" panose="020F0302020204030204" pitchFamily="34" charset="0"/>
              </a:rPr>
              <a:t>Different kinds of </a:t>
            </a:r>
            <a:r>
              <a:rPr lang="en-US" sz="4800" kern="1200" dirty="0">
                <a:solidFill>
                  <a:prstClr val="black"/>
                </a:solidFill>
                <a:latin typeface="Inter" panose="02000503000000020004" pitchFamily="2" charset="0"/>
                <a:ea typeface="Inter" panose="02000503000000020004" pitchFamily="2" charset="0"/>
                <a:cs typeface="Calibri Light" panose="020F0302020204030204" pitchFamily="34" charset="0"/>
              </a:rPr>
              <a:t>hardware</a:t>
            </a:r>
          </a:p>
          <a:p>
            <a:pPr marL="914400" indent="-914400" algn="l" defTabSz="1828800" hangingPunct="1">
              <a:buAutoNum type="arabicPeriod"/>
            </a:pPr>
            <a:endParaRPr lang="en-US" sz="4800" b="0" kern="1200" dirty="0">
              <a:solidFill>
                <a:prstClr val="black"/>
              </a:solidFill>
              <a:latin typeface="Inter" panose="02000503000000020004" pitchFamily="2" charset="0"/>
              <a:ea typeface="Inter" panose="02000503000000020004" pitchFamily="2" charset="0"/>
              <a:cs typeface="Calibri Light" panose="020F0302020204030204" pitchFamily="34" charset="0"/>
            </a:endParaRPr>
          </a:p>
          <a:p>
            <a:pPr marL="914400" indent="-914400" algn="l" defTabSz="1828800" hangingPunct="1">
              <a:buAutoNum type="arabicPeriod"/>
            </a:pPr>
            <a:r>
              <a:rPr lang="en-US" sz="4800" b="0" kern="1200" dirty="0">
                <a:solidFill>
                  <a:prstClr val="black"/>
                </a:solidFill>
                <a:latin typeface="Inter" panose="02000503000000020004" pitchFamily="2" charset="0"/>
                <a:ea typeface="Inter" panose="02000503000000020004" pitchFamily="2" charset="0"/>
                <a:cs typeface="Calibri Light" panose="020F0302020204030204" pitchFamily="34" charset="0"/>
              </a:rPr>
              <a:t>Efficient </a:t>
            </a:r>
            <a:r>
              <a:rPr lang="en-US" sz="4800" kern="1200" dirty="0">
                <a:solidFill>
                  <a:prstClr val="black"/>
                </a:solidFill>
                <a:latin typeface="Inter" panose="02000503000000020004" pitchFamily="2" charset="0"/>
                <a:ea typeface="Inter" panose="02000503000000020004" pitchFamily="2" charset="0"/>
                <a:cs typeface="Calibri Light" panose="020F0302020204030204" pitchFamily="34" charset="0"/>
              </a:rPr>
              <a:t>algorithms</a:t>
            </a:r>
            <a:r>
              <a:rPr lang="en-US" sz="4800" b="0" kern="1200" dirty="0">
                <a:solidFill>
                  <a:prstClr val="black"/>
                </a:solidFill>
                <a:latin typeface="Inter" panose="02000503000000020004" pitchFamily="2" charset="0"/>
                <a:ea typeface="Inter" panose="02000503000000020004" pitchFamily="2" charset="0"/>
                <a:cs typeface="Calibri Light" panose="020F0302020204030204" pitchFamily="34" charset="0"/>
              </a:rPr>
              <a:t> and kernels for training and inference</a:t>
            </a:r>
          </a:p>
          <a:p>
            <a:pPr marL="914400" indent="-914400" algn="l" defTabSz="1828800" hangingPunct="1">
              <a:buAutoNum type="arabicPeriod"/>
            </a:pPr>
            <a:endParaRPr lang="en-US" sz="4800" b="0" kern="1200" dirty="0">
              <a:solidFill>
                <a:prstClr val="black"/>
              </a:solidFill>
              <a:latin typeface="Inter" panose="02000503000000020004" pitchFamily="2" charset="0"/>
              <a:ea typeface="Inter" panose="02000503000000020004" pitchFamily="2" charset="0"/>
              <a:cs typeface="Calibri Light" panose="020F0302020204030204" pitchFamily="34" charset="0"/>
            </a:endParaRPr>
          </a:p>
          <a:p>
            <a:pPr marL="914400" indent="-914400" algn="l" defTabSz="1828800" hangingPunct="1">
              <a:buAutoNum type="arabicPeriod"/>
            </a:pPr>
            <a:r>
              <a:rPr lang="en-US" sz="4800" b="0" kern="1200" dirty="0">
                <a:solidFill>
                  <a:prstClr val="black"/>
                </a:solidFill>
                <a:latin typeface="Inter" panose="02000503000000020004" pitchFamily="2" charset="0"/>
                <a:ea typeface="Inter" panose="02000503000000020004" pitchFamily="2" charset="0"/>
                <a:cs typeface="Calibri Light" panose="020F0302020204030204" pitchFamily="34" charset="0"/>
              </a:rPr>
              <a:t>Diverse </a:t>
            </a:r>
            <a:r>
              <a:rPr lang="en-US" sz="4800" kern="1200" dirty="0">
                <a:solidFill>
                  <a:prstClr val="black"/>
                </a:solidFill>
                <a:latin typeface="Inter" panose="02000503000000020004" pitchFamily="2" charset="0"/>
                <a:ea typeface="Inter" panose="02000503000000020004" pitchFamily="2" charset="0"/>
                <a:cs typeface="Calibri Light" panose="020F0302020204030204" pitchFamily="34" charset="0"/>
              </a:rPr>
              <a:t>capabilities</a:t>
            </a:r>
            <a:r>
              <a:rPr lang="en-US" sz="4800" b="0" kern="1200" dirty="0">
                <a:solidFill>
                  <a:prstClr val="black"/>
                </a:solidFill>
                <a:latin typeface="Inter" panose="02000503000000020004" pitchFamily="2" charset="0"/>
                <a:ea typeface="Inter" panose="02000503000000020004" pitchFamily="2" charset="0"/>
                <a:cs typeface="Calibri Light" panose="020F0302020204030204" pitchFamily="34" charset="0"/>
              </a:rPr>
              <a:t> (long context) and new </a:t>
            </a:r>
            <a:r>
              <a:rPr lang="en-US" sz="4800" kern="1200" dirty="0">
                <a:solidFill>
                  <a:prstClr val="black"/>
                </a:solidFill>
                <a:latin typeface="Inter" panose="02000503000000020004" pitchFamily="2" charset="0"/>
                <a:ea typeface="Inter" panose="02000503000000020004" pitchFamily="2" charset="0"/>
                <a:cs typeface="Calibri Light" panose="020F0302020204030204" pitchFamily="34" charset="0"/>
              </a:rPr>
              <a:t>applications</a:t>
            </a:r>
            <a:r>
              <a:rPr lang="en-US" sz="4800" b="0" kern="1200" dirty="0">
                <a:solidFill>
                  <a:prstClr val="black"/>
                </a:solidFill>
                <a:latin typeface="Inter" panose="02000503000000020004" pitchFamily="2" charset="0"/>
                <a:ea typeface="Inter" panose="02000503000000020004" pitchFamily="2" charset="0"/>
                <a:cs typeface="Calibri Light" panose="020F0302020204030204" pitchFamily="34" charset="0"/>
              </a:rPr>
              <a:t> (multi-modal, genomics)</a:t>
            </a:r>
          </a:p>
          <a:p>
            <a:pPr algn="l" defTabSz="1828800" hangingPunct="1"/>
            <a:endParaRPr lang="en-US" sz="4800" b="0" kern="1200" dirty="0">
              <a:solidFill>
                <a:prstClr val="black"/>
              </a:solidFill>
              <a:latin typeface="Inter" panose="02000503000000020004" pitchFamily="2" charset="0"/>
              <a:ea typeface="Inter" panose="02000503000000020004" pitchFamily="2" charset="0"/>
              <a:cs typeface="Calibri Light" panose="020F0302020204030204" pitchFamily="34" charset="0"/>
            </a:endParaRPr>
          </a:p>
        </p:txBody>
      </p:sp>
      <p:sp>
        <p:nvSpPr>
          <p:cNvPr id="4" name="Title 1">
            <a:extLst>
              <a:ext uri="{FF2B5EF4-FFF2-40B4-BE49-F238E27FC236}">
                <a16:creationId xmlns:a16="http://schemas.microsoft.com/office/drawing/2014/main" id="{FBF16B0D-E90B-DA3B-CF5D-F5210F3100B4}"/>
              </a:ext>
            </a:extLst>
          </p:cNvPr>
          <p:cNvSpPr txBox="1">
            <a:spLocks/>
          </p:cNvSpPr>
          <p:nvPr/>
        </p:nvSpPr>
        <p:spPr>
          <a:xfrm>
            <a:off x="949897" y="892370"/>
            <a:ext cx="16471829" cy="1165030"/>
          </a:xfrm>
          <a:prstGeom prst="rect">
            <a:avLst/>
          </a:prstGeom>
        </p:spPr>
        <p:txBody>
          <a:bodyPr lIns="91440" tIns="45720" rIns="91440" bIns="45720" anchor="t">
            <a:norm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sz="5400" b="0" dirty="0">
                <a:latin typeface="Inter" panose="02000503000000020004" pitchFamily="2" charset="0"/>
                <a:ea typeface="Inter" panose="02000503000000020004" pitchFamily="2" charset="0"/>
              </a:rPr>
              <a:t>Ongoing &amp; Future Work: Optimizing Throughout the Stack</a:t>
            </a:r>
          </a:p>
        </p:txBody>
      </p:sp>
      <p:sp>
        <p:nvSpPr>
          <p:cNvPr id="5" name="Slide Number Placeholder 4">
            <a:extLst>
              <a:ext uri="{FF2B5EF4-FFF2-40B4-BE49-F238E27FC236}">
                <a16:creationId xmlns:a16="http://schemas.microsoft.com/office/drawing/2014/main" id="{559397C3-E4FA-8063-83E5-7818B03023C4}"/>
              </a:ext>
            </a:extLst>
          </p:cNvPr>
          <p:cNvSpPr>
            <a:spLocks noGrp="1"/>
          </p:cNvSpPr>
          <p:nvPr>
            <p:ph type="sldNum" sz="quarter" idx="12"/>
          </p:nvPr>
        </p:nvSpPr>
        <p:spPr>
          <a:xfrm>
            <a:off x="17221200" y="12712701"/>
            <a:ext cx="5486400" cy="730250"/>
          </a:xfrm>
        </p:spPr>
        <p:txBody>
          <a:bodyPr/>
          <a:lstStyle/>
          <a:p>
            <a:fld id="{C66EB02E-4C6D-9041-A2FB-C75002DA8A3C}" type="slidenum">
              <a:rPr lang="en-US" smtClean="0"/>
              <a:t>12</a:t>
            </a:fld>
            <a:endParaRPr lang="en-US"/>
          </a:p>
        </p:txBody>
      </p:sp>
    </p:spTree>
    <p:extLst>
      <p:ext uri="{BB962C8B-B14F-4D97-AF65-F5344CB8AC3E}">
        <p14:creationId xmlns:p14="http://schemas.microsoft.com/office/powerpoint/2010/main" val="41610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269AE0A-F317-8A52-3FB5-1CEF5706C1D9}"/>
              </a:ext>
            </a:extLst>
          </p:cNvPr>
          <p:cNvSpPr/>
          <p:nvPr/>
        </p:nvSpPr>
        <p:spPr>
          <a:xfrm>
            <a:off x="-1" y="11869542"/>
            <a:ext cx="24402877" cy="18464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Slide Number Placeholder 1">
            <a:extLst>
              <a:ext uri="{FF2B5EF4-FFF2-40B4-BE49-F238E27FC236}">
                <a16:creationId xmlns:a16="http://schemas.microsoft.com/office/drawing/2014/main" id="{BB7F8AEF-0154-8146-994F-24BF88E9166C}"/>
              </a:ext>
            </a:extLst>
          </p:cNvPr>
          <p:cNvSpPr txBox="1">
            <a:spLocks/>
          </p:cNvSpPr>
          <p:nvPr/>
        </p:nvSpPr>
        <p:spPr>
          <a:xfrm>
            <a:off x="16944110" y="12712703"/>
            <a:ext cx="5486400" cy="730250"/>
          </a:xfrm>
          <a:prstGeom prst="rect">
            <a:avLst/>
          </a:prstGeom>
        </p:spPr>
        <p:txBody>
          <a:bodyPr vert="horz" lIns="182880" tIns="91440" rIns="182880" bIns="9144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E8A3FCBD-8B9C-8D47-8D7C-DE0415DF28D6}"/>
              </a:ext>
            </a:extLst>
          </p:cNvPr>
          <p:cNvSpPr txBox="1"/>
          <p:nvPr/>
        </p:nvSpPr>
        <p:spPr>
          <a:xfrm>
            <a:off x="8358413" y="2977127"/>
            <a:ext cx="6373975" cy="1138773"/>
          </a:xfrm>
          <a:prstGeom prst="rect">
            <a:avLst/>
          </a:prstGeom>
          <a:noFill/>
        </p:spPr>
        <p:txBody>
          <a:bodyPr wrap="square" lIns="91440" tIns="45720" rIns="91440" bIns="45720" rtlCol="0" anchor="t">
            <a:spAutoFit/>
          </a:bodyPr>
          <a:lstStyle/>
          <a:p>
            <a:pPr algn="l"/>
            <a:r>
              <a:rPr lang="en-US" sz="4400" b="0" dirty="0">
                <a:solidFill>
                  <a:schemeClr val="tx1"/>
                </a:solidFill>
                <a:latin typeface="Inter"/>
                <a:ea typeface="Inter" panose="02000503000000020004" pitchFamily="2" charset="0"/>
                <a:cs typeface="Calibri"/>
              </a:rPr>
              <a:t>Generate Art</a:t>
            </a:r>
            <a:br>
              <a:rPr lang="en-US" sz="4400" b="0" dirty="0">
                <a:latin typeface="Inter"/>
                <a:ea typeface="Inter" panose="02000503000000020004" pitchFamily="2" charset="0"/>
                <a:cs typeface="Calibri" panose="020F0502020204030204" pitchFamily="34" charset="0"/>
              </a:rPr>
            </a:br>
            <a:r>
              <a:rPr lang="en-US" sz="2400" b="0" dirty="0">
                <a:solidFill>
                  <a:schemeClr val="tx1"/>
                </a:solidFill>
                <a:latin typeface="Inter"/>
                <a:ea typeface="Inter" panose="02000503000000020004" pitchFamily="2" charset="0"/>
                <a:cs typeface="Calibri"/>
              </a:rPr>
              <a:t>(Stable Diffusion – </a:t>
            </a:r>
            <a:r>
              <a:rPr lang="en-US" sz="2400" b="0" dirty="0" err="1">
                <a:solidFill>
                  <a:schemeClr val="tx1"/>
                </a:solidFill>
                <a:latin typeface="Inter"/>
                <a:ea typeface="Inter" panose="02000503000000020004" pitchFamily="2" charset="0"/>
                <a:cs typeface="Calibri"/>
              </a:rPr>
              <a:t>Stability.AI</a:t>
            </a:r>
            <a:r>
              <a:rPr lang="en-US" sz="2400" b="0" dirty="0">
                <a:solidFill>
                  <a:schemeClr val="tx1"/>
                </a:solidFill>
                <a:latin typeface="Inter"/>
                <a:ea typeface="Inter" panose="02000503000000020004" pitchFamily="2" charset="0"/>
                <a:cs typeface="Calibri"/>
              </a:rPr>
              <a:t>)</a:t>
            </a:r>
            <a:endParaRPr lang="en-US" sz="2400" b="0" dirty="0">
              <a:solidFill>
                <a:schemeClr val="tx1"/>
              </a:solidFill>
              <a:latin typeface="Inter"/>
              <a:ea typeface="Inter" panose="02000503000000020004" pitchFamily="2" charset="0"/>
            </a:endParaRPr>
          </a:p>
        </p:txBody>
      </p:sp>
      <p:pic>
        <p:nvPicPr>
          <p:cNvPr id="4" name="Picture 3">
            <a:extLst>
              <a:ext uri="{FF2B5EF4-FFF2-40B4-BE49-F238E27FC236}">
                <a16:creationId xmlns:a16="http://schemas.microsoft.com/office/drawing/2014/main" id="{1234B972-AC09-BEA2-9FFB-43BF83336D3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76267" y="4701161"/>
            <a:ext cx="6390022" cy="6498130"/>
          </a:xfrm>
          <a:prstGeom prst="rect">
            <a:avLst/>
          </a:prstGeom>
        </p:spPr>
      </p:pic>
      <p:sp>
        <p:nvSpPr>
          <p:cNvPr id="7" name="Title 1">
            <a:extLst>
              <a:ext uri="{FF2B5EF4-FFF2-40B4-BE49-F238E27FC236}">
                <a16:creationId xmlns:a16="http://schemas.microsoft.com/office/drawing/2014/main" id="{FCEC91BC-FF66-FF24-0BF5-B2BAF519AB91}"/>
              </a:ext>
            </a:extLst>
          </p:cNvPr>
          <p:cNvSpPr txBox="1">
            <a:spLocks/>
          </p:cNvSpPr>
          <p:nvPr/>
        </p:nvSpPr>
        <p:spPr>
          <a:xfrm>
            <a:off x="876267" y="943170"/>
            <a:ext cx="21356594" cy="886495"/>
          </a:xfrm>
          <a:prstGeom prst="rect">
            <a:avLst/>
          </a:prstGeom>
        </p:spPr>
        <p:txBody>
          <a:bodyPr lIns="91440" tIns="45720" rIns="91440" bIns="45720" anchor="t">
            <a:norm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sz="5400" b="0" dirty="0">
                <a:latin typeface="Inter"/>
                <a:ea typeface="Inter" panose="02000503000000020004" pitchFamily="2" charset="0"/>
                <a:cs typeface="+mj-lt"/>
              </a:rPr>
              <a:t>Machine Learning Has Made Exciting Progress</a:t>
            </a:r>
            <a:endParaRPr lang="en-US" sz="5400" b="0" dirty="0">
              <a:latin typeface="Inter"/>
              <a:ea typeface="Inter" panose="02000503000000020004" pitchFamily="2" charset="0"/>
              <a:cs typeface="Calibri Light"/>
            </a:endParaRPr>
          </a:p>
        </p:txBody>
      </p:sp>
      <p:pic>
        <p:nvPicPr>
          <p:cNvPr id="11" name="Picture 10">
            <a:extLst>
              <a:ext uri="{FF2B5EF4-FFF2-40B4-BE49-F238E27FC236}">
                <a16:creationId xmlns:a16="http://schemas.microsoft.com/office/drawing/2014/main" id="{D82DE0EA-DA41-5B23-264E-EF608730E96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533827" y="4701161"/>
            <a:ext cx="6494914" cy="6498130"/>
          </a:xfrm>
          <a:prstGeom prst="rect">
            <a:avLst/>
          </a:prstGeom>
        </p:spPr>
      </p:pic>
      <p:sp>
        <p:nvSpPr>
          <p:cNvPr id="10" name="TextBox 9">
            <a:extLst>
              <a:ext uri="{FF2B5EF4-FFF2-40B4-BE49-F238E27FC236}">
                <a16:creationId xmlns:a16="http://schemas.microsoft.com/office/drawing/2014/main" id="{E1E3DEB3-AB9C-2C44-E2D5-8024627D49AE}"/>
              </a:ext>
            </a:extLst>
          </p:cNvPr>
          <p:cNvSpPr txBox="1"/>
          <p:nvPr/>
        </p:nvSpPr>
        <p:spPr>
          <a:xfrm>
            <a:off x="876267" y="2977127"/>
            <a:ext cx="6373975" cy="1138773"/>
          </a:xfrm>
          <a:prstGeom prst="rect">
            <a:avLst/>
          </a:prstGeom>
          <a:noFill/>
        </p:spPr>
        <p:txBody>
          <a:bodyPr wrap="square" lIns="91440" tIns="45720" rIns="91440" bIns="45720" rtlCol="0" anchor="t">
            <a:spAutoFit/>
          </a:bodyPr>
          <a:lstStyle/>
          <a:p>
            <a:pPr algn="l"/>
            <a:r>
              <a:rPr lang="en-US" sz="4400" b="0" dirty="0">
                <a:solidFill>
                  <a:schemeClr val="tx1"/>
                </a:solidFill>
                <a:latin typeface="Inter" panose="02000503000000020004" pitchFamily="2" charset="0"/>
                <a:ea typeface="Inter" panose="02000503000000020004" pitchFamily="2" charset="0"/>
                <a:cs typeface="Calibri"/>
              </a:rPr>
              <a:t>Fix Bugs </a:t>
            </a:r>
            <a:br>
              <a:rPr lang="en-US" sz="4400" b="0" dirty="0">
                <a:latin typeface="Inter" panose="02000503000000020004" pitchFamily="2" charset="0"/>
                <a:ea typeface="Inter" panose="02000503000000020004" pitchFamily="2" charset="0"/>
                <a:cs typeface="Calibri" panose="020F0502020204030204" pitchFamily="34" charset="0"/>
              </a:rPr>
            </a:br>
            <a:r>
              <a:rPr lang="en-US" sz="2400" b="0" dirty="0">
                <a:solidFill>
                  <a:schemeClr val="tx1"/>
                </a:solidFill>
                <a:latin typeface="Inter" panose="02000503000000020004" pitchFamily="2" charset="0"/>
                <a:ea typeface="Inter" panose="02000503000000020004" pitchFamily="2" charset="0"/>
                <a:cs typeface="Calibri"/>
              </a:rPr>
              <a:t>(</a:t>
            </a:r>
            <a:r>
              <a:rPr lang="en-US" sz="2400" b="0" dirty="0" err="1">
                <a:solidFill>
                  <a:schemeClr val="tx1"/>
                </a:solidFill>
                <a:latin typeface="Inter" panose="02000503000000020004" pitchFamily="2" charset="0"/>
                <a:ea typeface="Inter" panose="02000503000000020004" pitchFamily="2" charset="0"/>
                <a:cs typeface="Calibri"/>
              </a:rPr>
              <a:t>ChatGPT</a:t>
            </a:r>
            <a:r>
              <a:rPr lang="en-US" sz="2400" b="0" dirty="0">
                <a:solidFill>
                  <a:schemeClr val="tx1"/>
                </a:solidFill>
                <a:latin typeface="Inter" panose="02000503000000020004" pitchFamily="2" charset="0"/>
                <a:ea typeface="Inter" panose="02000503000000020004" pitchFamily="2" charset="0"/>
                <a:cs typeface="Calibri"/>
              </a:rPr>
              <a:t>/GPT4 - </a:t>
            </a:r>
            <a:r>
              <a:rPr lang="en-US" sz="2400" b="0" dirty="0" err="1">
                <a:solidFill>
                  <a:schemeClr val="tx1"/>
                </a:solidFill>
                <a:latin typeface="Inter" panose="02000503000000020004" pitchFamily="2" charset="0"/>
                <a:ea typeface="Inter" panose="02000503000000020004" pitchFamily="2" charset="0"/>
                <a:cs typeface="Calibri"/>
              </a:rPr>
              <a:t>OpenAI</a:t>
            </a:r>
            <a:r>
              <a:rPr lang="en-US" sz="2400" b="0" dirty="0">
                <a:solidFill>
                  <a:schemeClr val="tx1"/>
                </a:solidFill>
                <a:latin typeface="Inter" panose="02000503000000020004" pitchFamily="2" charset="0"/>
                <a:ea typeface="Inter" panose="02000503000000020004" pitchFamily="2" charset="0"/>
                <a:cs typeface="Calibri"/>
              </a:rPr>
              <a:t>)</a:t>
            </a:r>
            <a:endParaRPr lang="en-US" sz="2400" b="0" dirty="0">
              <a:solidFill>
                <a:schemeClr val="tx1"/>
              </a:solidFill>
              <a:latin typeface="Inter" panose="02000503000000020004" pitchFamily="2" charset="0"/>
              <a:ea typeface="Inter" panose="02000503000000020004" pitchFamily="2" charset="0"/>
            </a:endParaRPr>
          </a:p>
        </p:txBody>
      </p:sp>
      <p:sp>
        <p:nvSpPr>
          <p:cNvPr id="13" name="TextBox 12">
            <a:extLst>
              <a:ext uri="{FF2B5EF4-FFF2-40B4-BE49-F238E27FC236}">
                <a16:creationId xmlns:a16="http://schemas.microsoft.com/office/drawing/2014/main" id="{1895D166-AE8D-1C0E-6A29-E2D00E927FA8}"/>
              </a:ext>
            </a:extLst>
          </p:cNvPr>
          <p:cNvSpPr txBox="1"/>
          <p:nvPr/>
        </p:nvSpPr>
        <p:spPr>
          <a:xfrm>
            <a:off x="16277190" y="2977127"/>
            <a:ext cx="6855238" cy="1138773"/>
          </a:xfrm>
          <a:prstGeom prst="rect">
            <a:avLst/>
          </a:prstGeom>
          <a:noFill/>
        </p:spPr>
        <p:txBody>
          <a:bodyPr wrap="square" lIns="91440" tIns="45720" rIns="91440" bIns="45720" rtlCol="0" anchor="t">
            <a:spAutoFit/>
          </a:bodyPr>
          <a:lstStyle/>
          <a:p>
            <a:pPr algn="l"/>
            <a:r>
              <a:rPr lang="en-US" sz="4400" b="0" dirty="0">
                <a:solidFill>
                  <a:schemeClr val="tx1"/>
                </a:solidFill>
                <a:latin typeface="Inter" panose="02000503000000020004" pitchFamily="2" charset="0"/>
                <a:ea typeface="Inter" panose="02000503000000020004" pitchFamily="2" charset="0"/>
                <a:cs typeface="Calibri"/>
              </a:rPr>
              <a:t>Design Drugs</a:t>
            </a:r>
            <a:br>
              <a:rPr lang="en-US" sz="4400" b="0" dirty="0">
                <a:latin typeface="Inter" panose="02000503000000020004" pitchFamily="2" charset="0"/>
                <a:ea typeface="Inter" panose="02000503000000020004" pitchFamily="2" charset="0"/>
                <a:cs typeface="Calibri" panose="020F0502020204030204" pitchFamily="34" charset="0"/>
              </a:rPr>
            </a:br>
            <a:r>
              <a:rPr lang="en-US" sz="2400" b="0" dirty="0">
                <a:solidFill>
                  <a:schemeClr val="tx1"/>
                </a:solidFill>
                <a:latin typeface="Inter" panose="02000503000000020004" pitchFamily="2" charset="0"/>
                <a:ea typeface="Inter" panose="02000503000000020004" pitchFamily="2" charset="0"/>
                <a:cs typeface="Calibri"/>
              </a:rPr>
              <a:t>(</a:t>
            </a:r>
            <a:r>
              <a:rPr lang="en-US" sz="2400" b="0" dirty="0" err="1">
                <a:solidFill>
                  <a:schemeClr val="tx1"/>
                </a:solidFill>
                <a:latin typeface="Inter" panose="02000503000000020004" pitchFamily="2" charset="0"/>
                <a:ea typeface="Inter" panose="02000503000000020004" pitchFamily="2" charset="0"/>
                <a:cs typeface="Calibri"/>
              </a:rPr>
              <a:t>AlphaFold</a:t>
            </a:r>
            <a:r>
              <a:rPr lang="en-US" sz="2400" b="0" dirty="0">
                <a:solidFill>
                  <a:schemeClr val="tx1"/>
                </a:solidFill>
                <a:latin typeface="Inter" panose="02000503000000020004" pitchFamily="2" charset="0"/>
                <a:ea typeface="Inter" panose="02000503000000020004" pitchFamily="2" charset="0"/>
                <a:cs typeface="Calibri"/>
              </a:rPr>
              <a:t> – DeepMind)</a:t>
            </a:r>
            <a:endParaRPr lang="en-US" sz="2400" b="0" dirty="0">
              <a:solidFill>
                <a:schemeClr val="tx1"/>
              </a:solidFill>
              <a:latin typeface="Inter" panose="02000503000000020004" pitchFamily="2" charset="0"/>
              <a:ea typeface="Inter" panose="02000503000000020004" pitchFamily="2" charset="0"/>
            </a:endParaRPr>
          </a:p>
        </p:txBody>
      </p:sp>
      <p:sp>
        <p:nvSpPr>
          <p:cNvPr id="15" name="TextBox 14">
            <a:extLst>
              <a:ext uri="{FF2B5EF4-FFF2-40B4-BE49-F238E27FC236}">
                <a16:creationId xmlns:a16="http://schemas.microsoft.com/office/drawing/2014/main" id="{E07E92FF-B582-27F7-2F4E-09833B5E3C62}"/>
              </a:ext>
            </a:extLst>
          </p:cNvPr>
          <p:cNvSpPr txBox="1"/>
          <p:nvPr/>
        </p:nvSpPr>
        <p:spPr>
          <a:xfrm>
            <a:off x="0" y="12557347"/>
            <a:ext cx="2440287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0" dirty="0">
                <a:latin typeface="Inter"/>
                <a:ea typeface="Inter" panose="02000503000000020004" pitchFamily="2" charset="0"/>
              </a:rPr>
              <a:t>What enabled these advances? What are outstanding problems? How do we approach them?</a:t>
            </a:r>
            <a:r>
              <a:rPr lang="en-US" sz="3200" b="0" dirty="0">
                <a:latin typeface="Inter"/>
                <a:ea typeface="Inter" panose="02000503000000020004" pitchFamily="2" charset="0"/>
                <a:cs typeface="Calibri"/>
              </a:rPr>
              <a:t>​</a:t>
            </a:r>
            <a:endParaRPr lang="en-US" sz="3200" b="0" dirty="0">
              <a:latin typeface="Inter"/>
              <a:ea typeface="Inter" panose="02000503000000020004" pitchFamily="2" charset="0"/>
            </a:endParaRPr>
          </a:p>
        </p:txBody>
      </p:sp>
      <p:sp>
        <p:nvSpPr>
          <p:cNvPr id="5" name="Slide Number Placeholder 4">
            <a:extLst>
              <a:ext uri="{FF2B5EF4-FFF2-40B4-BE49-F238E27FC236}">
                <a16:creationId xmlns:a16="http://schemas.microsoft.com/office/drawing/2014/main" id="{80D0F2BA-E9D6-9AA0-8422-916353A10365}"/>
              </a:ext>
            </a:extLst>
          </p:cNvPr>
          <p:cNvSpPr>
            <a:spLocks noGrp="1"/>
          </p:cNvSpPr>
          <p:nvPr>
            <p:ph type="sldNum" sz="quarter" idx="12"/>
          </p:nvPr>
        </p:nvSpPr>
        <p:spPr/>
        <p:txBody>
          <a:bodyPr/>
          <a:lstStyle/>
          <a:p>
            <a:fld id="{C66EB02E-4C6D-9041-A2FB-C75002DA8A3C}" type="slidenum">
              <a:rPr lang="en-US" smtClean="0"/>
              <a:t>2</a:t>
            </a:fld>
            <a:endParaRPr lang="en-US"/>
          </a:p>
        </p:txBody>
      </p:sp>
      <p:pic>
        <p:nvPicPr>
          <p:cNvPr id="2" name="Picture 1">
            <a:extLst>
              <a:ext uri="{FF2B5EF4-FFF2-40B4-BE49-F238E27FC236}">
                <a16:creationId xmlns:a16="http://schemas.microsoft.com/office/drawing/2014/main" id="{0E13B5A6-DBD1-25E3-693C-00B6AC0FFED0}"/>
              </a:ext>
            </a:extLst>
          </p:cNvPr>
          <p:cNvPicPr>
            <a:picLocks noChangeAspect="1"/>
          </p:cNvPicPr>
          <p:nvPr/>
        </p:nvPicPr>
        <p:blipFill>
          <a:blip r:embed="rId6"/>
          <a:stretch>
            <a:fillRect/>
          </a:stretch>
        </p:blipFill>
        <p:spPr>
          <a:xfrm>
            <a:off x="15872602" y="4447457"/>
            <a:ext cx="7629416" cy="7161247"/>
          </a:xfrm>
          <a:prstGeom prst="rect">
            <a:avLst/>
          </a:prstGeom>
        </p:spPr>
      </p:pic>
    </p:spTree>
    <p:extLst>
      <p:ext uri="{BB962C8B-B14F-4D97-AF65-F5344CB8AC3E}">
        <p14:creationId xmlns:p14="http://schemas.microsoft.com/office/powerpoint/2010/main" val="198239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5" grpId="0"/>
      <p:bldP spid="10" grpId="0"/>
      <p:bldP spid="13" grpId="0"/>
      <p:bldP spid="15" grpId="0"/>
    </p:bldLst>
  </p:timing>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D4D7A02-740D-5053-0FC8-EA6A39C242E3}"/>
              </a:ext>
            </a:extLst>
          </p:cNvPr>
          <p:cNvSpPr/>
          <p:nvPr/>
        </p:nvSpPr>
        <p:spPr>
          <a:xfrm>
            <a:off x="-1" y="11869542"/>
            <a:ext cx="24402877" cy="18464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 name="Title 1">
            <a:extLst>
              <a:ext uri="{FF2B5EF4-FFF2-40B4-BE49-F238E27FC236}">
                <a16:creationId xmlns:a16="http://schemas.microsoft.com/office/drawing/2014/main" id="{B5C243C7-E94E-4D46-A8B4-406CD0B80B7C}"/>
              </a:ext>
            </a:extLst>
          </p:cNvPr>
          <p:cNvSpPr>
            <a:spLocks noGrp="1"/>
          </p:cNvSpPr>
          <p:nvPr>
            <p:ph type="title"/>
          </p:nvPr>
        </p:nvSpPr>
        <p:spPr>
          <a:xfrm>
            <a:off x="908631" y="862091"/>
            <a:ext cx="20964780" cy="1060284"/>
          </a:xfrm>
        </p:spPr>
        <p:txBody>
          <a:bodyPr anchor="t">
            <a:normAutofit/>
          </a:bodyPr>
          <a:lstStyle/>
          <a:p>
            <a:pPr>
              <a:lnSpc>
                <a:spcPct val="100000"/>
              </a:lnSpc>
              <a:spcBef>
                <a:spcPts val="0"/>
              </a:spcBef>
            </a:pPr>
            <a:r>
              <a:rPr lang="en-US" sz="5400" dirty="0">
                <a:latin typeface="Inter" panose="02000503000000020004" pitchFamily="2" charset="0"/>
                <a:ea typeface="Inter" panose="02000503000000020004" pitchFamily="2" charset="0"/>
                <a:cs typeface="Calibri"/>
              </a:rPr>
              <a:t>Scale in Data and Compute Brings Quality and Capabilities</a:t>
            </a:r>
          </a:p>
        </p:txBody>
      </p:sp>
      <p:grpSp>
        <p:nvGrpSpPr>
          <p:cNvPr id="3" name="Group 2">
            <a:extLst>
              <a:ext uri="{FF2B5EF4-FFF2-40B4-BE49-F238E27FC236}">
                <a16:creationId xmlns:a16="http://schemas.microsoft.com/office/drawing/2014/main" id="{F9F72E9F-0A6E-766B-D0F2-F2D889DD40A5}"/>
              </a:ext>
            </a:extLst>
          </p:cNvPr>
          <p:cNvGrpSpPr/>
          <p:nvPr/>
        </p:nvGrpSpPr>
        <p:grpSpPr>
          <a:xfrm>
            <a:off x="499722" y="2903957"/>
            <a:ext cx="13144088" cy="7908086"/>
            <a:chOff x="1182468" y="2665762"/>
            <a:chExt cx="11478415" cy="6799946"/>
          </a:xfrm>
        </p:grpSpPr>
        <p:pic>
          <p:nvPicPr>
            <p:cNvPr id="11" name="Picture 10" descr="Large Language Models: A New Moore&amp;amp;#39;s Law?">
              <a:extLst>
                <a:ext uri="{FF2B5EF4-FFF2-40B4-BE49-F238E27FC236}">
                  <a16:creationId xmlns:a16="http://schemas.microsoft.com/office/drawing/2014/main" id="{BB9C67EC-90CE-4C77-64F6-C8E2E25073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34727" y="2665762"/>
              <a:ext cx="10539916" cy="679994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2">
              <a:extLst>
                <a:ext uri="{FF2B5EF4-FFF2-40B4-BE49-F238E27FC236}">
                  <a16:creationId xmlns:a16="http://schemas.microsoft.com/office/drawing/2014/main" id="{D983D711-39C1-3FB4-AC26-261828428FC6}"/>
                </a:ext>
              </a:extLst>
            </p:cNvPr>
            <p:cNvSpPr txBox="1"/>
            <p:nvPr/>
          </p:nvSpPr>
          <p:spPr>
            <a:xfrm>
              <a:off x="1182469" y="7707271"/>
              <a:ext cx="1890047" cy="40011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sz="2000">
                  <a:solidFill>
                    <a:srgbClr val="C00000"/>
                  </a:solidFill>
                  <a:latin typeface="Muli Light" pitchFamily="2" charset="77"/>
                </a:rPr>
                <a:t>100 million</a:t>
              </a:r>
            </a:p>
          </p:txBody>
        </p:sp>
        <p:sp>
          <p:nvSpPr>
            <p:cNvPr id="13" name="TextBox 3">
              <a:extLst>
                <a:ext uri="{FF2B5EF4-FFF2-40B4-BE49-F238E27FC236}">
                  <a16:creationId xmlns:a16="http://schemas.microsoft.com/office/drawing/2014/main" id="{2E85E2A2-3604-E34B-648F-65B1A7124E28}"/>
                </a:ext>
              </a:extLst>
            </p:cNvPr>
            <p:cNvSpPr txBox="1"/>
            <p:nvPr/>
          </p:nvSpPr>
          <p:spPr>
            <a:xfrm>
              <a:off x="1182468" y="8078536"/>
              <a:ext cx="1890047" cy="40011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sz="2000">
                  <a:solidFill>
                    <a:srgbClr val="C00000"/>
                  </a:solidFill>
                  <a:latin typeface="Muli Light" pitchFamily="2" charset="77"/>
                </a:rPr>
                <a:t>2018</a:t>
              </a:r>
            </a:p>
          </p:txBody>
        </p:sp>
        <p:sp>
          <p:nvSpPr>
            <p:cNvPr id="14" name="TextBox 4">
              <a:extLst>
                <a:ext uri="{FF2B5EF4-FFF2-40B4-BE49-F238E27FC236}">
                  <a16:creationId xmlns:a16="http://schemas.microsoft.com/office/drawing/2014/main" id="{ECA7166A-A79E-7C83-4458-8C54A56A684F}"/>
                </a:ext>
              </a:extLst>
            </p:cNvPr>
            <p:cNvSpPr txBox="1"/>
            <p:nvPr/>
          </p:nvSpPr>
          <p:spPr>
            <a:xfrm>
              <a:off x="10770836" y="3741632"/>
              <a:ext cx="1890047" cy="40011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sz="2000" dirty="0">
                  <a:solidFill>
                    <a:srgbClr val="C00000"/>
                  </a:solidFill>
                  <a:latin typeface="Muli Light" pitchFamily="2" charset="77"/>
                </a:rPr>
                <a:t>500 billion</a:t>
              </a:r>
            </a:p>
          </p:txBody>
        </p:sp>
        <p:sp>
          <p:nvSpPr>
            <p:cNvPr id="15" name="TextBox 5">
              <a:extLst>
                <a:ext uri="{FF2B5EF4-FFF2-40B4-BE49-F238E27FC236}">
                  <a16:creationId xmlns:a16="http://schemas.microsoft.com/office/drawing/2014/main" id="{512B2F90-FFEC-9DF4-5A2F-F55D6E1B7740}"/>
                </a:ext>
              </a:extLst>
            </p:cNvPr>
            <p:cNvSpPr txBox="1"/>
            <p:nvPr/>
          </p:nvSpPr>
          <p:spPr>
            <a:xfrm>
              <a:off x="10770835" y="4001519"/>
              <a:ext cx="1890047" cy="40011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sz="2000">
                  <a:solidFill>
                    <a:srgbClr val="C00000"/>
                  </a:solidFill>
                  <a:latin typeface="Muli Light" pitchFamily="2" charset="77"/>
                </a:rPr>
                <a:t>2022</a:t>
              </a:r>
            </a:p>
          </p:txBody>
        </p:sp>
      </p:grpSp>
      <p:sp>
        <p:nvSpPr>
          <p:cNvPr id="10" name="TextBox 9">
            <a:extLst>
              <a:ext uri="{FF2B5EF4-FFF2-40B4-BE49-F238E27FC236}">
                <a16:creationId xmlns:a16="http://schemas.microsoft.com/office/drawing/2014/main" id="{2FD494B0-7DD4-1800-CA8A-E5B1E35CC036}"/>
              </a:ext>
            </a:extLst>
          </p:cNvPr>
          <p:cNvSpPr txBox="1"/>
          <p:nvPr/>
        </p:nvSpPr>
        <p:spPr>
          <a:xfrm>
            <a:off x="6099717" y="12531161"/>
            <a:ext cx="12199434" cy="584775"/>
          </a:xfrm>
          <a:prstGeom prst="rect">
            <a:avLst/>
          </a:prstGeom>
          <a:noFill/>
        </p:spPr>
        <p:txBody>
          <a:bodyPr wrap="square">
            <a:spAutoFit/>
          </a:bodyPr>
          <a:lstStyle/>
          <a:p>
            <a:pPr algn="ctr"/>
            <a:r>
              <a:rPr lang="en-US" sz="3200" b="0">
                <a:solidFill>
                  <a:schemeClr val="tx1"/>
                </a:solidFill>
                <a:latin typeface="Inter" panose="02000503000000020004" pitchFamily="2" charset="0"/>
                <a:ea typeface="Inter" panose="02000503000000020004" pitchFamily="2" charset="0"/>
              </a:rPr>
              <a:t>Scale is more closely tied to advances in ML than ever before</a:t>
            </a:r>
          </a:p>
        </p:txBody>
      </p:sp>
      <p:sp>
        <p:nvSpPr>
          <p:cNvPr id="19" name="Slide Number Placeholder 18">
            <a:extLst>
              <a:ext uri="{FF2B5EF4-FFF2-40B4-BE49-F238E27FC236}">
                <a16:creationId xmlns:a16="http://schemas.microsoft.com/office/drawing/2014/main" id="{0E2C6973-20E6-99A8-1999-45CE9149A8DB}"/>
              </a:ext>
            </a:extLst>
          </p:cNvPr>
          <p:cNvSpPr>
            <a:spLocks noGrp="1"/>
          </p:cNvSpPr>
          <p:nvPr>
            <p:ph type="sldNum" sz="quarter" idx="12"/>
          </p:nvPr>
        </p:nvSpPr>
        <p:spPr/>
        <p:txBody>
          <a:bodyPr/>
          <a:lstStyle/>
          <a:p>
            <a:fld id="{C66EB02E-4C6D-9041-A2FB-C75002DA8A3C}" type="slidenum">
              <a:rPr lang="en-US" smtClean="0"/>
              <a:t>3</a:t>
            </a:fld>
            <a:endParaRPr lang="en-US"/>
          </a:p>
        </p:txBody>
      </p:sp>
      <p:sp>
        <p:nvSpPr>
          <p:cNvPr id="5" name="TextBox 4">
            <a:extLst>
              <a:ext uri="{FF2B5EF4-FFF2-40B4-BE49-F238E27FC236}">
                <a16:creationId xmlns:a16="http://schemas.microsoft.com/office/drawing/2014/main" id="{2AB20DD6-50F2-3034-D46C-6902450123DE}"/>
              </a:ext>
            </a:extLst>
          </p:cNvPr>
          <p:cNvSpPr txBox="1"/>
          <p:nvPr/>
        </p:nvSpPr>
        <p:spPr>
          <a:xfrm>
            <a:off x="14417040" y="4446627"/>
            <a:ext cx="8585200" cy="1478844"/>
          </a:xfrm>
          <a:prstGeom prst="rect">
            <a:avLst/>
          </a:prstGeom>
          <a:noFill/>
          <a:ln>
            <a:noFill/>
          </a:ln>
        </p:spPr>
        <p:txBody>
          <a:bodyPr wrap="square" lIns="91440" tIns="45720" rIns="91440" bIns="45720" rtlCol="0" anchor="ctr">
            <a:noAutofit/>
          </a:bodyPr>
          <a:lstStyle/>
          <a:p>
            <a:pPr algn="l"/>
            <a:r>
              <a:rPr lang="en-US" altLang="en-US" sz="2400" b="0" dirty="0">
                <a:latin typeface="Inter" panose="02000503000000020004" pitchFamily="2" charset="0"/>
                <a:ea typeface="Inter" panose="02000503000000020004" pitchFamily="2" charset="0"/>
                <a:cs typeface="Calibri"/>
              </a:rPr>
              <a:t>Input: </a:t>
            </a:r>
            <a:r>
              <a:rPr lang="en-US" altLang="en-US" sz="2400" b="0" dirty="0">
                <a:solidFill>
                  <a:schemeClr val="accent1"/>
                </a:solidFill>
                <a:latin typeface="Inter" panose="02000503000000020004" pitchFamily="2" charset="0"/>
                <a:ea typeface="Inter" panose="02000503000000020004" pitchFamily="2" charset="0"/>
                <a:cs typeface="Calibri"/>
              </a:rPr>
              <a:t>I tried 10000 random restarts of my neural network, but I was accused of overfitting. I guess no good seed goes unpunished.</a:t>
            </a:r>
            <a:endParaRPr lang="en-US" sz="2400" b="0" dirty="0">
              <a:solidFill>
                <a:schemeClr val="accent1"/>
              </a:solidFill>
              <a:latin typeface="Inter" panose="02000503000000020004" pitchFamily="2" charset="0"/>
              <a:ea typeface="Inter" panose="02000503000000020004" pitchFamily="2" charset="0"/>
            </a:endParaRPr>
          </a:p>
        </p:txBody>
      </p:sp>
      <p:sp>
        <p:nvSpPr>
          <p:cNvPr id="8" name="TextBox 7">
            <a:extLst>
              <a:ext uri="{FF2B5EF4-FFF2-40B4-BE49-F238E27FC236}">
                <a16:creationId xmlns:a16="http://schemas.microsoft.com/office/drawing/2014/main" id="{595069C5-1DDF-78E2-60D7-1333880F002B}"/>
              </a:ext>
            </a:extLst>
          </p:cNvPr>
          <p:cNvSpPr txBox="1"/>
          <p:nvPr/>
        </p:nvSpPr>
        <p:spPr>
          <a:xfrm>
            <a:off x="14417039" y="5930526"/>
            <a:ext cx="8585201" cy="1478844"/>
          </a:xfrm>
          <a:prstGeom prst="rect">
            <a:avLst/>
          </a:prstGeom>
          <a:noFill/>
          <a:ln>
            <a:noFill/>
          </a:ln>
        </p:spPr>
        <p:txBody>
          <a:bodyPr wrap="square" lIns="91440" tIns="45720" rIns="91440" bIns="45720" rtlCol="0" anchor="ctr">
            <a:noAutofit/>
          </a:bodyPr>
          <a:lstStyle/>
          <a:p>
            <a:pPr algn="l"/>
            <a:r>
              <a:rPr lang="en-US" altLang="en-US" sz="2400" b="0" dirty="0">
                <a:solidFill>
                  <a:schemeClr val="tx1">
                    <a:lumMod val="50000"/>
                    <a:lumOff val="50000"/>
                  </a:schemeClr>
                </a:solidFill>
                <a:latin typeface="Inter" panose="02000503000000020004" pitchFamily="2" charset="0"/>
                <a:ea typeface="Inter" panose="02000503000000020004" pitchFamily="2" charset="0"/>
                <a:cs typeface="Calibri"/>
              </a:rPr>
              <a:t>1.3B model: The joke is that if you try 10000 different seed choices, you'll eventually find one that works, but you'll be accused of overfitting.</a:t>
            </a:r>
            <a:endParaRPr lang="en-US" sz="2400" b="0" dirty="0">
              <a:solidFill>
                <a:schemeClr val="tx1">
                  <a:lumMod val="50000"/>
                  <a:lumOff val="50000"/>
                </a:schemeClr>
              </a:solidFill>
              <a:latin typeface="Inter" panose="02000503000000020004" pitchFamily="2" charset="0"/>
              <a:ea typeface="Inter" panose="02000503000000020004" pitchFamily="2" charset="0"/>
            </a:endParaRPr>
          </a:p>
        </p:txBody>
      </p:sp>
      <p:sp>
        <p:nvSpPr>
          <p:cNvPr id="9" name="TextBox 8">
            <a:extLst>
              <a:ext uri="{FF2B5EF4-FFF2-40B4-BE49-F238E27FC236}">
                <a16:creationId xmlns:a16="http://schemas.microsoft.com/office/drawing/2014/main" id="{35C38957-567B-74E6-EE81-4E9BD4EA5029}"/>
              </a:ext>
            </a:extLst>
          </p:cNvPr>
          <p:cNvSpPr txBox="1"/>
          <p:nvPr/>
        </p:nvSpPr>
        <p:spPr>
          <a:xfrm>
            <a:off x="14417039" y="7645935"/>
            <a:ext cx="8834840" cy="3293521"/>
          </a:xfrm>
          <a:prstGeom prst="rect">
            <a:avLst/>
          </a:prstGeom>
          <a:noFill/>
          <a:ln>
            <a:noFill/>
          </a:ln>
        </p:spPr>
        <p:txBody>
          <a:bodyPr wrap="square" lIns="91440" tIns="45720" rIns="91440" bIns="45720" rtlCol="0" anchor="ctr">
            <a:noAutofit/>
          </a:bodyPr>
          <a:lstStyle/>
          <a:p>
            <a:pPr algn="l"/>
            <a:r>
              <a:rPr lang="en-US" altLang="en-US" sz="2400" b="0" dirty="0">
                <a:solidFill>
                  <a:schemeClr val="tx1"/>
                </a:solidFill>
                <a:latin typeface="Inter" panose="02000503000000020004" pitchFamily="2" charset="0"/>
                <a:ea typeface="Inter" panose="02000503000000020004" pitchFamily="2" charset="0"/>
                <a:cs typeface="Calibri"/>
              </a:rPr>
              <a:t>175B model: This joke is a play on words related to neural networks, a type of machine learning algorithm.</a:t>
            </a:r>
          </a:p>
          <a:p>
            <a:pPr algn="l"/>
            <a:r>
              <a:rPr lang="en-US" sz="2400" b="0" dirty="0">
                <a:solidFill>
                  <a:schemeClr val="tx1"/>
                </a:solidFill>
                <a:latin typeface="Inter" panose="02000503000000020004" pitchFamily="2" charset="0"/>
                <a:ea typeface="Inter" panose="02000503000000020004" pitchFamily="2" charset="0"/>
              </a:rPr>
              <a:t>The punchline, "I guess </a:t>
            </a:r>
            <a:r>
              <a:rPr lang="en-US" sz="2400" dirty="0">
                <a:solidFill>
                  <a:schemeClr val="tx1"/>
                </a:solidFill>
                <a:latin typeface="Inter" panose="02000503000000020004" pitchFamily="2" charset="0"/>
                <a:ea typeface="Inter" panose="02000503000000020004" pitchFamily="2" charset="0"/>
              </a:rPr>
              <a:t>no good seed goes unpunished</a:t>
            </a:r>
            <a:r>
              <a:rPr lang="en-US" sz="2400" b="0" dirty="0">
                <a:solidFill>
                  <a:schemeClr val="tx1"/>
                </a:solidFill>
                <a:latin typeface="Inter" panose="02000503000000020004" pitchFamily="2" charset="0"/>
                <a:ea typeface="Inter" panose="02000503000000020004" pitchFamily="2" charset="0"/>
              </a:rPr>
              <a:t>," is a play on the phrase "</a:t>
            </a:r>
            <a:r>
              <a:rPr lang="en-US" sz="2400" dirty="0">
                <a:solidFill>
                  <a:schemeClr val="tx1"/>
                </a:solidFill>
                <a:latin typeface="Inter" panose="02000503000000020004" pitchFamily="2" charset="0"/>
                <a:ea typeface="Inter" panose="02000503000000020004" pitchFamily="2" charset="0"/>
              </a:rPr>
              <a:t>no good deed goes unpunished</a:t>
            </a:r>
            <a:r>
              <a:rPr lang="en-US" sz="2400" b="0" dirty="0">
                <a:solidFill>
                  <a:schemeClr val="tx1"/>
                </a:solidFill>
                <a:latin typeface="Inter" panose="02000503000000020004" pitchFamily="2" charset="0"/>
                <a:ea typeface="Inter" panose="02000503000000020004" pitchFamily="2" charset="0"/>
              </a:rPr>
              <a:t>." In this case, "good seed" refers to a starting point for the random restarts, and the joke implies that even when trying to improve the neural network's performance, the person is still accused of overfitting.</a:t>
            </a:r>
          </a:p>
        </p:txBody>
      </p:sp>
      <p:sp>
        <p:nvSpPr>
          <p:cNvPr id="16" name="TextBox 15">
            <a:extLst>
              <a:ext uri="{FF2B5EF4-FFF2-40B4-BE49-F238E27FC236}">
                <a16:creationId xmlns:a16="http://schemas.microsoft.com/office/drawing/2014/main" id="{7C7323E0-54D8-DEF3-5370-4075C49C11E0}"/>
              </a:ext>
            </a:extLst>
          </p:cNvPr>
          <p:cNvSpPr txBox="1"/>
          <p:nvPr/>
        </p:nvSpPr>
        <p:spPr>
          <a:xfrm>
            <a:off x="15299216" y="3157259"/>
            <a:ext cx="5999869" cy="584775"/>
          </a:xfrm>
          <a:prstGeom prst="rect">
            <a:avLst/>
          </a:prstGeom>
          <a:noFill/>
        </p:spPr>
        <p:txBody>
          <a:bodyPr wrap="square">
            <a:spAutoFit/>
          </a:bodyPr>
          <a:lstStyle/>
          <a:p>
            <a:pPr defTabSz="1828800" hangingPunct="1"/>
            <a:r>
              <a:rPr lang="en-US" sz="3200" b="0" kern="1200" dirty="0">
                <a:latin typeface="Inter" panose="02000503000000020004" pitchFamily="2" charset="0"/>
                <a:ea typeface="Inter" panose="02000503000000020004" pitchFamily="2" charset="0"/>
                <a:cs typeface="+mn-cs"/>
              </a:rPr>
              <a:t>Language models explaining jokes</a:t>
            </a:r>
            <a:endParaRPr lang="en-US" sz="3200" b="0" kern="1200" dirty="0">
              <a:solidFill>
                <a:srgbClr val="C00000"/>
              </a:solidFill>
              <a:latin typeface="Inter" panose="02000503000000020004" pitchFamily="2" charset="0"/>
              <a:ea typeface="Inter" panose="02000503000000020004" pitchFamily="2" charset="0"/>
              <a:cs typeface="+mn-cs"/>
            </a:endParaRPr>
          </a:p>
        </p:txBody>
      </p:sp>
    </p:spTree>
    <p:extLst>
      <p:ext uri="{BB962C8B-B14F-4D97-AF65-F5344CB8AC3E}">
        <p14:creationId xmlns:p14="http://schemas.microsoft.com/office/powerpoint/2010/main" val="341674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5" grpId="0"/>
      <p:bldP spid="8" grpId="0"/>
      <p:bldP spid="9"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43C7-E94E-4D46-A8B4-406CD0B80B7C}"/>
              </a:ext>
            </a:extLst>
          </p:cNvPr>
          <p:cNvSpPr>
            <a:spLocks noGrp="1"/>
          </p:cNvSpPr>
          <p:nvPr>
            <p:ph type="title"/>
          </p:nvPr>
        </p:nvSpPr>
        <p:spPr>
          <a:xfrm>
            <a:off x="1028700" y="941851"/>
            <a:ext cx="16790940" cy="1246192"/>
          </a:xfrm>
        </p:spPr>
        <p:txBody>
          <a:bodyPr anchor="t">
            <a:normAutofit/>
          </a:bodyPr>
          <a:lstStyle/>
          <a:p>
            <a:r>
              <a:rPr lang="en-US" sz="5400" dirty="0">
                <a:latin typeface="Inter" panose="02000503000000020004" pitchFamily="2" charset="0"/>
                <a:ea typeface="Inter" panose="02000503000000020004" pitchFamily="2" charset="0"/>
                <a:cs typeface="Calibri"/>
              </a:rPr>
              <a:t>Challenges with Scale</a:t>
            </a:r>
            <a:endParaRPr lang="en-US" sz="5400" dirty="0">
              <a:latin typeface="Inter" panose="02000503000000020004" pitchFamily="2" charset="0"/>
              <a:ea typeface="Inter" panose="02000503000000020004" pitchFamily="2" charset="0"/>
              <a:cs typeface="Calibri Light"/>
            </a:endParaRPr>
          </a:p>
        </p:txBody>
      </p:sp>
      <p:sp>
        <p:nvSpPr>
          <p:cNvPr id="8" name="Slide Number Placeholder 7">
            <a:extLst>
              <a:ext uri="{FF2B5EF4-FFF2-40B4-BE49-F238E27FC236}">
                <a16:creationId xmlns:a16="http://schemas.microsoft.com/office/drawing/2014/main" id="{1CFCC2D4-8DE3-C329-A308-0BF0CBDCEFC4}"/>
              </a:ext>
            </a:extLst>
          </p:cNvPr>
          <p:cNvSpPr>
            <a:spLocks noGrp="1"/>
          </p:cNvSpPr>
          <p:nvPr>
            <p:ph type="sldNum" sz="quarter" idx="12"/>
          </p:nvPr>
        </p:nvSpPr>
        <p:spPr/>
        <p:txBody>
          <a:bodyPr/>
          <a:lstStyle/>
          <a:p>
            <a:fld id="{C66EB02E-4C6D-9041-A2FB-C75002DA8A3C}" type="slidenum">
              <a:rPr lang="en-US" smtClean="0"/>
              <a:t>4</a:t>
            </a:fld>
            <a:endParaRPr lang="en-US"/>
          </a:p>
        </p:txBody>
      </p:sp>
      <p:pic>
        <p:nvPicPr>
          <p:cNvPr id="3" name="Picture 2">
            <a:extLst>
              <a:ext uri="{FF2B5EF4-FFF2-40B4-BE49-F238E27FC236}">
                <a16:creationId xmlns:a16="http://schemas.microsoft.com/office/drawing/2014/main" id="{BEC6DB27-7429-E86B-0739-C84C7157CA9F}"/>
              </a:ext>
            </a:extLst>
          </p:cNvPr>
          <p:cNvPicPr>
            <a:picLocks noChangeAspect="1"/>
          </p:cNvPicPr>
          <p:nvPr/>
        </p:nvPicPr>
        <p:blipFill>
          <a:blip r:embed="rId3"/>
          <a:stretch>
            <a:fillRect/>
          </a:stretch>
        </p:blipFill>
        <p:spPr>
          <a:xfrm>
            <a:off x="4961021" y="2065169"/>
            <a:ext cx="13519484" cy="11377782"/>
          </a:xfrm>
          <a:prstGeom prst="rect">
            <a:avLst/>
          </a:prstGeom>
        </p:spPr>
      </p:pic>
    </p:spTree>
    <p:extLst>
      <p:ext uri="{BB962C8B-B14F-4D97-AF65-F5344CB8AC3E}">
        <p14:creationId xmlns:p14="http://schemas.microsoft.com/office/powerpoint/2010/main" val="876216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43C7-E94E-4D46-A8B4-406CD0B80B7C}"/>
              </a:ext>
            </a:extLst>
          </p:cNvPr>
          <p:cNvSpPr>
            <a:spLocks noGrp="1"/>
          </p:cNvSpPr>
          <p:nvPr>
            <p:ph type="title"/>
          </p:nvPr>
        </p:nvSpPr>
        <p:spPr>
          <a:xfrm>
            <a:off x="1028700" y="941851"/>
            <a:ext cx="16790940" cy="1246192"/>
          </a:xfrm>
        </p:spPr>
        <p:txBody>
          <a:bodyPr anchor="t">
            <a:normAutofit/>
          </a:bodyPr>
          <a:lstStyle/>
          <a:p>
            <a:r>
              <a:rPr lang="en-US" sz="5400" dirty="0">
                <a:latin typeface="Inter" panose="02000503000000020004" pitchFamily="2" charset="0"/>
                <a:ea typeface="Inter" panose="02000503000000020004" pitchFamily="2" charset="0"/>
                <a:cs typeface="Calibri"/>
              </a:rPr>
              <a:t>The Llama Moment</a:t>
            </a:r>
            <a:endParaRPr lang="en-US" sz="5400" dirty="0">
              <a:latin typeface="Inter" panose="02000503000000020004" pitchFamily="2" charset="0"/>
              <a:ea typeface="Inter" panose="02000503000000020004" pitchFamily="2" charset="0"/>
              <a:cs typeface="Calibri Light"/>
            </a:endParaRPr>
          </a:p>
        </p:txBody>
      </p:sp>
      <p:sp>
        <p:nvSpPr>
          <p:cNvPr id="8" name="Slide Number Placeholder 7">
            <a:extLst>
              <a:ext uri="{FF2B5EF4-FFF2-40B4-BE49-F238E27FC236}">
                <a16:creationId xmlns:a16="http://schemas.microsoft.com/office/drawing/2014/main" id="{1CFCC2D4-8DE3-C329-A308-0BF0CBDCEFC4}"/>
              </a:ext>
            </a:extLst>
          </p:cNvPr>
          <p:cNvSpPr>
            <a:spLocks noGrp="1"/>
          </p:cNvSpPr>
          <p:nvPr>
            <p:ph type="sldNum" sz="quarter" idx="12"/>
          </p:nvPr>
        </p:nvSpPr>
        <p:spPr/>
        <p:txBody>
          <a:bodyPr/>
          <a:lstStyle/>
          <a:p>
            <a:fld id="{C66EB02E-4C6D-9041-A2FB-C75002DA8A3C}" type="slidenum">
              <a:rPr lang="en-US" smtClean="0"/>
              <a:t>5</a:t>
            </a:fld>
            <a:endParaRPr lang="en-US"/>
          </a:p>
        </p:txBody>
      </p:sp>
      <p:pic>
        <p:nvPicPr>
          <p:cNvPr id="4" name="Picture 3">
            <a:extLst>
              <a:ext uri="{FF2B5EF4-FFF2-40B4-BE49-F238E27FC236}">
                <a16:creationId xmlns:a16="http://schemas.microsoft.com/office/drawing/2014/main" id="{6B07D310-DE2B-852E-288D-865CAB031E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28472" y="2188043"/>
            <a:ext cx="19794057" cy="10951148"/>
          </a:xfrm>
          <a:prstGeom prst="rect">
            <a:avLst/>
          </a:prstGeom>
        </p:spPr>
      </p:pic>
    </p:spTree>
    <p:extLst>
      <p:ext uri="{BB962C8B-B14F-4D97-AF65-F5344CB8AC3E}">
        <p14:creationId xmlns:p14="http://schemas.microsoft.com/office/powerpoint/2010/main" val="3896950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43C7-E94E-4D46-A8B4-406CD0B80B7C}"/>
              </a:ext>
            </a:extLst>
          </p:cNvPr>
          <p:cNvSpPr>
            <a:spLocks noGrp="1"/>
          </p:cNvSpPr>
          <p:nvPr>
            <p:ph type="title"/>
          </p:nvPr>
        </p:nvSpPr>
        <p:spPr>
          <a:xfrm>
            <a:off x="892044" y="905983"/>
            <a:ext cx="21731732" cy="956069"/>
          </a:xfrm>
        </p:spPr>
        <p:txBody>
          <a:bodyPr vert="horz" lIns="91440" tIns="45720" rIns="91440" bIns="45720" rtlCol="0" anchor="t">
            <a:normAutofit/>
          </a:bodyPr>
          <a:lstStyle/>
          <a:p>
            <a:r>
              <a:rPr lang="en-US" sz="5400" dirty="0" err="1">
                <a:latin typeface="Inter" panose="02000503000000020004" pitchFamily="2" charset="0"/>
                <a:ea typeface="Inter" panose="02000503000000020004" pitchFamily="2" charset="0"/>
                <a:cs typeface="Calibri"/>
              </a:rPr>
              <a:t>RedPajama</a:t>
            </a:r>
            <a:r>
              <a:rPr lang="en-US" sz="5400" dirty="0">
                <a:latin typeface="Inter" panose="02000503000000020004" pitchFamily="2" charset="0"/>
                <a:ea typeface="Inter" panose="02000503000000020004" pitchFamily="2" charset="0"/>
                <a:cs typeface="Calibri"/>
              </a:rPr>
              <a:t> v1: Data</a:t>
            </a:r>
          </a:p>
        </p:txBody>
      </p:sp>
      <p:sp>
        <p:nvSpPr>
          <p:cNvPr id="17" name="TextBox 16">
            <a:extLst>
              <a:ext uri="{FF2B5EF4-FFF2-40B4-BE49-F238E27FC236}">
                <a16:creationId xmlns:a16="http://schemas.microsoft.com/office/drawing/2014/main" id="{69DB69E1-DA9A-1E43-A464-D4765C9F73EC}"/>
              </a:ext>
            </a:extLst>
          </p:cNvPr>
          <p:cNvSpPr txBox="1"/>
          <p:nvPr/>
        </p:nvSpPr>
        <p:spPr>
          <a:xfrm>
            <a:off x="1945713" y="4133507"/>
            <a:ext cx="10246287" cy="6494085"/>
          </a:xfrm>
          <a:prstGeom prst="rect">
            <a:avLst/>
          </a:prstGeom>
          <a:noFill/>
        </p:spPr>
        <p:txBody>
          <a:bodyPr wrap="square">
            <a:spAutoFit/>
          </a:bodyPr>
          <a:lstStyle/>
          <a:p>
            <a:pPr marL="457200" indent="-457200" algn="l">
              <a:buFont typeface="Arial" panose="020B0604020202020204" pitchFamily="34" charset="0"/>
              <a:buChar char="•"/>
            </a:pPr>
            <a:r>
              <a:rPr lang="en-US" sz="3200" b="0" u="sng" dirty="0" err="1">
                <a:latin typeface="Times"/>
              </a:rPr>
              <a:t>CommonCrawl</a:t>
            </a:r>
            <a:br>
              <a:rPr lang="en-US" sz="3200" b="0" u="sng" dirty="0">
                <a:latin typeface="Times"/>
              </a:rPr>
            </a:br>
            <a:endParaRPr lang="en-US" sz="3200" b="0" u="sng" dirty="0">
              <a:latin typeface="Times"/>
            </a:endParaRPr>
          </a:p>
          <a:p>
            <a:pPr marL="457200" indent="-457200" algn="l">
              <a:buFont typeface="Arial" panose="020B0604020202020204" pitchFamily="34" charset="0"/>
              <a:buChar char="•"/>
            </a:pPr>
            <a:r>
              <a:rPr lang="en-US" sz="3200" b="0" u="sng" dirty="0">
                <a:latin typeface="Times"/>
              </a:rPr>
              <a:t>C4</a:t>
            </a:r>
            <a:br>
              <a:rPr lang="en-US" sz="3200" b="0" u="sng" dirty="0">
                <a:latin typeface="Times"/>
              </a:rPr>
            </a:br>
            <a:endParaRPr lang="en-US" sz="3200" b="0" u="sng" dirty="0">
              <a:latin typeface="Times"/>
            </a:endParaRPr>
          </a:p>
          <a:p>
            <a:pPr marL="457200" indent="-457200" algn="l">
              <a:buFont typeface="Arial" panose="020B0604020202020204" pitchFamily="34" charset="0"/>
              <a:buChar char="•"/>
            </a:pPr>
            <a:r>
              <a:rPr lang="en-US" sz="3200" b="0" u="sng" dirty="0">
                <a:latin typeface="Times"/>
              </a:rPr>
              <a:t>GitHub</a:t>
            </a:r>
            <a:br>
              <a:rPr lang="en-US" sz="3200" b="0" u="sng" dirty="0">
                <a:latin typeface="Times"/>
              </a:rPr>
            </a:br>
            <a:endParaRPr lang="en-US" sz="3200" b="0" u="sng" dirty="0">
              <a:latin typeface="Times"/>
            </a:endParaRPr>
          </a:p>
          <a:p>
            <a:pPr marL="457200" indent="-457200" algn="l">
              <a:buFont typeface="Arial" panose="020B0604020202020204" pitchFamily="34" charset="0"/>
              <a:buChar char="•"/>
            </a:pPr>
            <a:r>
              <a:rPr lang="en-US" sz="3200" b="0" u="sng" dirty="0" err="1">
                <a:latin typeface="Times"/>
              </a:rPr>
              <a:t>arXiv</a:t>
            </a:r>
            <a:br>
              <a:rPr lang="en-US" sz="3200" b="0" u="sng" dirty="0">
                <a:latin typeface="Times"/>
              </a:rPr>
            </a:br>
            <a:endParaRPr lang="en-US" sz="3200" b="0" u="sng" dirty="0">
              <a:latin typeface="Times"/>
            </a:endParaRPr>
          </a:p>
          <a:p>
            <a:pPr marL="457200" indent="-457200" algn="l">
              <a:buFont typeface="Arial" panose="020B0604020202020204" pitchFamily="34" charset="0"/>
              <a:buChar char="•"/>
            </a:pPr>
            <a:r>
              <a:rPr lang="en-US" sz="3200" b="0" u="sng" dirty="0">
                <a:latin typeface="Times"/>
              </a:rPr>
              <a:t>Books</a:t>
            </a:r>
            <a:br>
              <a:rPr lang="en-US" sz="3200" b="0" u="sng" dirty="0">
                <a:latin typeface="Times"/>
              </a:rPr>
            </a:br>
            <a:endParaRPr lang="en-US" sz="3200" b="0" u="sng" dirty="0">
              <a:latin typeface="Times"/>
            </a:endParaRPr>
          </a:p>
          <a:p>
            <a:pPr marL="457200" indent="-457200" algn="l">
              <a:buFont typeface="Arial" panose="020B0604020202020204" pitchFamily="34" charset="0"/>
              <a:buChar char="•"/>
            </a:pPr>
            <a:r>
              <a:rPr lang="en-US" sz="3200" b="0" u="sng" dirty="0">
                <a:latin typeface="Times"/>
              </a:rPr>
              <a:t>Wikipedia</a:t>
            </a:r>
            <a:br>
              <a:rPr lang="en-US" sz="3200" b="0" u="sng" dirty="0">
                <a:latin typeface="Times"/>
              </a:rPr>
            </a:br>
            <a:endParaRPr lang="en-US" sz="3200" b="0" u="sng" dirty="0">
              <a:latin typeface="Times"/>
            </a:endParaRPr>
          </a:p>
          <a:p>
            <a:pPr marL="457200" indent="-457200" algn="l">
              <a:buFont typeface="Arial" panose="020B0604020202020204" pitchFamily="34" charset="0"/>
              <a:buChar char="•"/>
            </a:pPr>
            <a:r>
              <a:rPr lang="en-US" sz="3200" b="0" u="sng" dirty="0" err="1">
                <a:latin typeface="Times"/>
              </a:rPr>
              <a:t>StackExchange</a:t>
            </a:r>
            <a:endParaRPr lang="en-US" sz="3200" b="0" dirty="0">
              <a:latin typeface="Times"/>
            </a:endParaRPr>
          </a:p>
        </p:txBody>
      </p:sp>
      <p:sp>
        <p:nvSpPr>
          <p:cNvPr id="8" name="Slide Number Placeholder 7">
            <a:extLst>
              <a:ext uri="{FF2B5EF4-FFF2-40B4-BE49-F238E27FC236}">
                <a16:creationId xmlns:a16="http://schemas.microsoft.com/office/drawing/2014/main" id="{0C5B72B9-674F-3037-CC01-9C0481677A99}"/>
              </a:ext>
            </a:extLst>
          </p:cNvPr>
          <p:cNvSpPr>
            <a:spLocks noGrp="1"/>
          </p:cNvSpPr>
          <p:nvPr>
            <p:ph type="sldNum" sz="quarter" idx="12"/>
          </p:nvPr>
        </p:nvSpPr>
        <p:spPr/>
        <p:txBody>
          <a:bodyPr/>
          <a:lstStyle/>
          <a:p>
            <a:fld id="{C66EB02E-4C6D-9041-A2FB-C75002DA8A3C}" type="slidenum">
              <a:rPr lang="en-US" smtClean="0"/>
              <a:t>6</a:t>
            </a:fld>
            <a:endParaRPr lang="en-US"/>
          </a:p>
        </p:txBody>
      </p:sp>
      <p:pic>
        <p:nvPicPr>
          <p:cNvPr id="4" name="Picture 3">
            <a:extLst>
              <a:ext uri="{FF2B5EF4-FFF2-40B4-BE49-F238E27FC236}">
                <a16:creationId xmlns:a16="http://schemas.microsoft.com/office/drawing/2014/main" id="{0A57DA51-AF6C-E611-8243-E04D5C0076F7}"/>
              </a:ext>
            </a:extLst>
          </p:cNvPr>
          <p:cNvPicPr>
            <a:picLocks noChangeAspect="1"/>
          </p:cNvPicPr>
          <p:nvPr/>
        </p:nvPicPr>
        <p:blipFill>
          <a:blip r:embed="rId3"/>
          <a:stretch>
            <a:fillRect/>
          </a:stretch>
        </p:blipFill>
        <p:spPr>
          <a:xfrm>
            <a:off x="7704831" y="2427549"/>
            <a:ext cx="7086600" cy="9906000"/>
          </a:xfrm>
          <a:prstGeom prst="rect">
            <a:avLst/>
          </a:prstGeom>
        </p:spPr>
      </p:pic>
      <p:pic>
        <p:nvPicPr>
          <p:cNvPr id="9" name="Picture 8">
            <a:extLst>
              <a:ext uri="{FF2B5EF4-FFF2-40B4-BE49-F238E27FC236}">
                <a16:creationId xmlns:a16="http://schemas.microsoft.com/office/drawing/2014/main" id="{78FD2E2B-B3A2-5089-784D-914E8886D4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342286" y="3717758"/>
            <a:ext cx="7772400" cy="7772400"/>
          </a:xfrm>
          <a:prstGeom prst="rect">
            <a:avLst/>
          </a:prstGeom>
        </p:spPr>
      </p:pic>
    </p:spTree>
    <p:extLst>
      <p:ext uri="{BB962C8B-B14F-4D97-AF65-F5344CB8AC3E}">
        <p14:creationId xmlns:p14="http://schemas.microsoft.com/office/powerpoint/2010/main" val="86577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43C7-E94E-4D46-A8B4-406CD0B80B7C}"/>
              </a:ext>
            </a:extLst>
          </p:cNvPr>
          <p:cNvSpPr>
            <a:spLocks noGrp="1"/>
          </p:cNvSpPr>
          <p:nvPr>
            <p:ph type="title"/>
          </p:nvPr>
        </p:nvSpPr>
        <p:spPr>
          <a:xfrm>
            <a:off x="892044" y="905983"/>
            <a:ext cx="21731732" cy="956069"/>
          </a:xfrm>
        </p:spPr>
        <p:txBody>
          <a:bodyPr vert="horz" lIns="91440" tIns="45720" rIns="91440" bIns="45720" rtlCol="0" anchor="t">
            <a:normAutofit/>
          </a:bodyPr>
          <a:lstStyle/>
          <a:p>
            <a:r>
              <a:rPr lang="en-US" sz="5400" dirty="0">
                <a:latin typeface="Inter" panose="02000503000000020004" pitchFamily="2" charset="0"/>
                <a:ea typeface="Inter" panose="02000503000000020004" pitchFamily="2" charset="0"/>
                <a:cs typeface="Calibri"/>
              </a:rPr>
              <a:t>Fueling and Exciting Generation of Open Models</a:t>
            </a:r>
          </a:p>
        </p:txBody>
      </p:sp>
      <p:pic>
        <p:nvPicPr>
          <p:cNvPr id="3" name="Picture 2">
            <a:extLst>
              <a:ext uri="{FF2B5EF4-FFF2-40B4-BE49-F238E27FC236}">
                <a16:creationId xmlns:a16="http://schemas.microsoft.com/office/drawing/2014/main" id="{98661032-EC29-D913-8CF1-1269756B87D5}"/>
              </a:ext>
            </a:extLst>
          </p:cNvPr>
          <p:cNvPicPr>
            <a:picLocks noChangeAspect="1"/>
          </p:cNvPicPr>
          <p:nvPr/>
        </p:nvPicPr>
        <p:blipFill>
          <a:blip r:embed="rId3"/>
          <a:stretch>
            <a:fillRect/>
          </a:stretch>
        </p:blipFill>
        <p:spPr>
          <a:xfrm>
            <a:off x="1248584" y="2805066"/>
            <a:ext cx="21731732" cy="8842749"/>
          </a:xfrm>
          <a:prstGeom prst="rect">
            <a:avLst/>
          </a:prstGeom>
        </p:spPr>
      </p:pic>
    </p:spTree>
    <p:extLst>
      <p:ext uri="{BB962C8B-B14F-4D97-AF65-F5344CB8AC3E}">
        <p14:creationId xmlns:p14="http://schemas.microsoft.com/office/powerpoint/2010/main" val="1056109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243C7-E94E-4D46-A8B4-406CD0B80B7C}"/>
              </a:ext>
            </a:extLst>
          </p:cNvPr>
          <p:cNvSpPr>
            <a:spLocks noGrp="1"/>
          </p:cNvSpPr>
          <p:nvPr>
            <p:ph type="title"/>
          </p:nvPr>
        </p:nvSpPr>
        <p:spPr>
          <a:xfrm>
            <a:off x="892044" y="905983"/>
            <a:ext cx="21731732" cy="956069"/>
          </a:xfrm>
        </p:spPr>
        <p:txBody>
          <a:bodyPr vert="horz" lIns="91440" tIns="45720" rIns="91440" bIns="45720" rtlCol="0" anchor="t">
            <a:normAutofit/>
          </a:bodyPr>
          <a:lstStyle/>
          <a:p>
            <a:r>
              <a:rPr lang="en-US" sz="5400" dirty="0">
                <a:latin typeface="Inter" panose="02000503000000020004" pitchFamily="2" charset="0"/>
                <a:ea typeface="Inter" panose="02000503000000020004" pitchFamily="2" charset="0"/>
                <a:cs typeface="Calibri"/>
              </a:rPr>
              <a:t>Compute: Hardware-aware Algorithms </a:t>
            </a:r>
          </a:p>
        </p:txBody>
      </p:sp>
      <p:sp>
        <p:nvSpPr>
          <p:cNvPr id="10" name="TextBox 9">
            <a:extLst>
              <a:ext uri="{FF2B5EF4-FFF2-40B4-BE49-F238E27FC236}">
                <a16:creationId xmlns:a16="http://schemas.microsoft.com/office/drawing/2014/main" id="{B5002ED8-CFBD-6633-DD2F-A377ADD5E0CC}"/>
              </a:ext>
            </a:extLst>
          </p:cNvPr>
          <p:cNvSpPr txBox="1"/>
          <p:nvPr/>
        </p:nvSpPr>
        <p:spPr>
          <a:xfrm>
            <a:off x="6421459" y="2191312"/>
            <a:ext cx="11139906" cy="1077218"/>
          </a:xfrm>
          <a:prstGeom prst="rect">
            <a:avLst/>
          </a:prstGeom>
          <a:noFill/>
        </p:spPr>
        <p:txBody>
          <a:bodyPr wrap="square">
            <a:spAutoFit/>
          </a:bodyPr>
          <a:lstStyle/>
          <a:p>
            <a:pPr algn="l" defTabSz="1828800" hangingPunct="1"/>
            <a:r>
              <a:rPr lang="en-US" sz="3200" b="0" kern="1200" dirty="0">
                <a:solidFill>
                  <a:schemeClr val="tx1"/>
                </a:solidFill>
                <a:latin typeface="Inter" panose="02000503000000020004" pitchFamily="2" charset="0"/>
                <a:ea typeface="Inter" panose="02000503000000020004" pitchFamily="2" charset="0"/>
                <a:cs typeface="+mn-cs"/>
              </a:rPr>
              <a:t>IO-awareness: </a:t>
            </a:r>
            <a:br>
              <a:rPr lang="en-US" sz="3200" b="0" kern="1200" dirty="0">
                <a:solidFill>
                  <a:schemeClr val="tx1"/>
                </a:solidFill>
                <a:latin typeface="Inter" panose="02000503000000020004" pitchFamily="2" charset="0"/>
                <a:ea typeface="Inter" panose="02000503000000020004" pitchFamily="2" charset="0"/>
                <a:cs typeface="+mn-cs"/>
              </a:rPr>
            </a:br>
            <a:r>
              <a:rPr lang="en-US" sz="3200" b="0" kern="1200" dirty="0">
                <a:solidFill>
                  <a:schemeClr val="tx1"/>
                </a:solidFill>
                <a:latin typeface="Inter" panose="02000503000000020004" pitchFamily="2" charset="0"/>
                <a:ea typeface="Inter" panose="02000503000000020004" pitchFamily="2" charset="0"/>
                <a:cs typeface="+mn-cs"/>
              </a:rPr>
              <a:t>reducing reads/writes to GPU memory yields significant speedup</a:t>
            </a:r>
          </a:p>
        </p:txBody>
      </p:sp>
      <p:pic>
        <p:nvPicPr>
          <p:cNvPr id="11" name="banner_pdf.pdf" descr="banner_pdf.pdf">
            <a:extLst>
              <a:ext uri="{FF2B5EF4-FFF2-40B4-BE49-F238E27FC236}">
                <a16:creationId xmlns:a16="http://schemas.microsoft.com/office/drawing/2014/main" id="{B1209EF3-4CBB-0C7B-5BC3-C976A016B76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301850" y="4069706"/>
            <a:ext cx="8977272" cy="4883885"/>
          </a:xfrm>
          <a:prstGeom prst="rect">
            <a:avLst/>
          </a:prstGeom>
          <a:ln w="12700">
            <a:miter lim="400000"/>
          </a:ln>
        </p:spPr>
      </p:pic>
      <p:sp>
        <p:nvSpPr>
          <p:cNvPr id="12" name="TextBox 41">
            <a:extLst>
              <a:ext uri="{FF2B5EF4-FFF2-40B4-BE49-F238E27FC236}">
                <a16:creationId xmlns:a16="http://schemas.microsoft.com/office/drawing/2014/main" id="{CEBA3C0C-338E-F42D-B8EF-D6E45B391549}"/>
              </a:ext>
            </a:extLst>
          </p:cNvPr>
          <p:cNvSpPr txBox="1"/>
          <p:nvPr/>
        </p:nvSpPr>
        <p:spPr>
          <a:xfrm>
            <a:off x="6342649" y="10106585"/>
            <a:ext cx="10896598" cy="1427416"/>
          </a:xfrm>
          <a:prstGeom prst="rect">
            <a:avLst/>
          </a:prstGeom>
          <a:solidFill>
            <a:schemeClr val="accent5">
              <a:lumMod val="20000"/>
              <a:lumOff val="8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20" rIns="45719" bIns="45720" anchor="ctr">
            <a:noAutofit/>
          </a:bodyPr>
          <a:lstStyle>
            <a:lvl1pPr>
              <a:lnSpc>
                <a:spcPct val="120000"/>
              </a:lnSpc>
              <a:defRPr sz="2100">
                <a:solidFill>
                  <a:srgbClr val="344854"/>
                </a:solidFill>
                <a:latin typeface="Arial"/>
                <a:ea typeface="Arial"/>
                <a:cs typeface="Arial"/>
                <a:sym typeface="Arial"/>
              </a:defRPr>
            </a:lvl1pPr>
          </a:lstStyle>
          <a:p>
            <a:r>
              <a:rPr lang="en-US" sz="2800" b="0" dirty="0" err="1">
                <a:solidFill>
                  <a:schemeClr val="tx1"/>
                </a:solidFill>
                <a:latin typeface="Inter"/>
                <a:ea typeface="Inter" panose="02000503000000020004" pitchFamily="2" charset="0"/>
              </a:rPr>
              <a:t>FlashAttention</a:t>
            </a:r>
            <a:r>
              <a:rPr lang="en-US" sz="2800" b="0" dirty="0">
                <a:solidFill>
                  <a:schemeClr val="tx1"/>
                </a:solidFill>
                <a:latin typeface="Inter"/>
                <a:ea typeface="Inter" panose="02000503000000020004" pitchFamily="2" charset="0"/>
              </a:rPr>
              <a:t>: </a:t>
            </a:r>
            <a:r>
              <a:rPr lang="en-US" sz="2800" b="0" dirty="0">
                <a:solidFill>
                  <a:srgbClr val="C00000"/>
                </a:solidFill>
                <a:latin typeface="Inter"/>
                <a:ea typeface="Inter" panose="02000503000000020004" pitchFamily="2" charset="0"/>
              </a:rPr>
              <a:t>fast</a:t>
            </a:r>
            <a:r>
              <a:rPr lang="en-US" sz="2800" b="0" dirty="0">
                <a:solidFill>
                  <a:schemeClr val="tx1"/>
                </a:solidFill>
                <a:latin typeface="Inter"/>
                <a:ea typeface="Inter" panose="02000503000000020004" pitchFamily="2" charset="0"/>
              </a:rPr>
              <a:t> (2-4x) and </a:t>
            </a:r>
            <a:r>
              <a:rPr lang="en-US" sz="2800" b="0" dirty="0">
                <a:solidFill>
                  <a:srgbClr val="C00000"/>
                </a:solidFill>
                <a:latin typeface="Inter"/>
                <a:ea typeface="Inter" panose="02000503000000020004" pitchFamily="2" charset="0"/>
              </a:rPr>
              <a:t>memory-efficient</a:t>
            </a:r>
            <a:r>
              <a:rPr lang="en-US" sz="2800" b="0" dirty="0">
                <a:solidFill>
                  <a:schemeClr val="tx1"/>
                </a:solidFill>
                <a:latin typeface="Inter"/>
                <a:ea typeface="Inter" panose="02000503000000020004" pitchFamily="2" charset="0"/>
              </a:rPr>
              <a:t> attention (10-20x) </a:t>
            </a:r>
            <a:br>
              <a:rPr lang="en-US" sz="2800" b="0" dirty="0">
                <a:latin typeface="Inter" panose="02000503000000020004" pitchFamily="2" charset="0"/>
                <a:ea typeface="Inter" panose="02000503000000020004" pitchFamily="2" charset="0"/>
              </a:rPr>
            </a:br>
            <a:r>
              <a:rPr lang="en-US" sz="2800" b="0" dirty="0">
                <a:solidFill>
                  <a:schemeClr val="tx1"/>
                </a:solidFill>
                <a:latin typeface="Inter"/>
                <a:ea typeface="Inter" panose="02000503000000020004" pitchFamily="2" charset="0"/>
              </a:rPr>
              <a:t>algorithm, with </a:t>
            </a:r>
            <a:r>
              <a:rPr lang="en-US" sz="2800" b="0" dirty="0">
                <a:solidFill>
                  <a:srgbClr val="C00000"/>
                </a:solidFill>
                <a:latin typeface="Inter"/>
                <a:ea typeface="Inter" panose="02000503000000020004" pitchFamily="2" charset="0"/>
              </a:rPr>
              <a:t>no approximation</a:t>
            </a:r>
          </a:p>
        </p:txBody>
      </p:sp>
      <p:sp>
        <p:nvSpPr>
          <p:cNvPr id="8" name="Slide Number Placeholder 7">
            <a:extLst>
              <a:ext uri="{FF2B5EF4-FFF2-40B4-BE49-F238E27FC236}">
                <a16:creationId xmlns:a16="http://schemas.microsoft.com/office/drawing/2014/main" id="{0C5B72B9-674F-3037-CC01-9C0481677A99}"/>
              </a:ext>
            </a:extLst>
          </p:cNvPr>
          <p:cNvSpPr>
            <a:spLocks noGrp="1"/>
          </p:cNvSpPr>
          <p:nvPr>
            <p:ph type="sldNum" sz="quarter" idx="12"/>
          </p:nvPr>
        </p:nvSpPr>
        <p:spPr/>
        <p:txBody>
          <a:bodyPr/>
          <a:lstStyle/>
          <a:p>
            <a:fld id="{C66EB02E-4C6D-9041-A2FB-C75002DA8A3C}" type="slidenum">
              <a:rPr lang="en-US" smtClean="0"/>
              <a:t>8</a:t>
            </a:fld>
            <a:endParaRPr lang="en-US"/>
          </a:p>
        </p:txBody>
      </p:sp>
      <p:grpSp>
        <p:nvGrpSpPr>
          <p:cNvPr id="3" name="Group 2">
            <a:extLst>
              <a:ext uri="{FF2B5EF4-FFF2-40B4-BE49-F238E27FC236}">
                <a16:creationId xmlns:a16="http://schemas.microsoft.com/office/drawing/2014/main" id="{395FE523-89A9-AA90-E08C-88C7F8E1A10C}"/>
              </a:ext>
            </a:extLst>
          </p:cNvPr>
          <p:cNvGrpSpPr/>
          <p:nvPr/>
        </p:nvGrpSpPr>
        <p:grpSpPr>
          <a:xfrm>
            <a:off x="1043774" y="12206766"/>
            <a:ext cx="21275201" cy="1038902"/>
            <a:chOff x="1043774" y="12206766"/>
            <a:chExt cx="21275201" cy="1038902"/>
          </a:xfrm>
        </p:grpSpPr>
        <p:pic>
          <p:nvPicPr>
            <p:cNvPr id="5" name="MosaicML-logo.png" descr="MosaicML-logo.png">
              <a:extLst>
                <a:ext uri="{FF2B5EF4-FFF2-40B4-BE49-F238E27FC236}">
                  <a16:creationId xmlns:a16="http://schemas.microsoft.com/office/drawing/2014/main" id="{7236973D-CC5A-B2A7-B117-D7D3FEAB18B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405494" y="12221214"/>
              <a:ext cx="2607448" cy="902036"/>
            </a:xfrm>
            <a:prstGeom prst="rect">
              <a:avLst/>
            </a:prstGeom>
            <a:ln w="12700">
              <a:miter lim="400000"/>
            </a:ln>
          </p:spPr>
        </p:pic>
        <p:pic>
          <p:nvPicPr>
            <p:cNvPr id="13" name="be1e7f35-4bd9-4271-a9b2-9cb5efbc4a17_835x556.jpeg" descr="be1e7f35-4bd9-4271-a9b2-9cb5efbc4a17_835x556.jpeg">
              <a:extLst>
                <a:ext uri="{FF2B5EF4-FFF2-40B4-BE49-F238E27FC236}">
                  <a16:creationId xmlns:a16="http://schemas.microsoft.com/office/drawing/2014/main" id="{9FFD2489-F858-6977-7C8B-9F78AD2FA52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647987" y="12227172"/>
              <a:ext cx="1389647" cy="907045"/>
            </a:xfrm>
            <a:prstGeom prst="rect">
              <a:avLst/>
            </a:prstGeom>
            <a:ln w="12700">
              <a:miter lim="400000"/>
            </a:ln>
          </p:spPr>
        </p:pic>
        <p:pic>
          <p:nvPicPr>
            <p:cNvPr id="15" name="openai-1.jpeg" descr="openai-1.jpeg">
              <a:extLst>
                <a:ext uri="{FF2B5EF4-FFF2-40B4-BE49-F238E27FC236}">
                  <a16:creationId xmlns:a16="http://schemas.microsoft.com/office/drawing/2014/main" id="{630F6AF3-3507-41D3-FF41-F00EDE46F4DE}"/>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151400" y="12222550"/>
              <a:ext cx="2252961" cy="803709"/>
            </a:xfrm>
            <a:prstGeom prst="rect">
              <a:avLst/>
            </a:prstGeom>
            <a:ln w="12700">
              <a:miter lim="400000"/>
            </a:ln>
          </p:spPr>
        </p:pic>
        <p:pic>
          <p:nvPicPr>
            <p:cNvPr id="18" name="8Wkiy3vL_400x400.jpeg" descr="8Wkiy3vL_400x400.jpeg">
              <a:extLst>
                <a:ext uri="{FF2B5EF4-FFF2-40B4-BE49-F238E27FC236}">
                  <a16:creationId xmlns:a16="http://schemas.microsoft.com/office/drawing/2014/main" id="{05D3FA3E-13D9-082F-495E-728DE5119404}"/>
                </a:ext>
              </a:extLst>
            </p:cNvPr>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13167939" y="12223754"/>
              <a:ext cx="970254" cy="1021914"/>
            </a:xfrm>
            <a:prstGeom prst="rect">
              <a:avLst/>
            </a:prstGeom>
            <a:ln w="12700">
              <a:miter lim="400000"/>
            </a:ln>
          </p:spPr>
        </p:pic>
        <p:pic>
          <p:nvPicPr>
            <p:cNvPr id="20" name="download.png" descr="download.png">
              <a:extLst>
                <a:ext uri="{FF2B5EF4-FFF2-40B4-BE49-F238E27FC236}">
                  <a16:creationId xmlns:a16="http://schemas.microsoft.com/office/drawing/2014/main" id="{D8A8646A-3C6D-D59C-3170-B862587CA93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43774" y="12565114"/>
              <a:ext cx="1772680" cy="438052"/>
            </a:xfrm>
            <a:prstGeom prst="rect">
              <a:avLst/>
            </a:prstGeom>
            <a:ln w="12700">
              <a:miter lim="400000"/>
            </a:ln>
          </p:spPr>
        </p:pic>
        <p:pic>
          <p:nvPicPr>
            <p:cNvPr id="22" name="jax_logo_250px.png" descr="jax_logo_250px.png">
              <a:extLst>
                <a:ext uri="{FF2B5EF4-FFF2-40B4-BE49-F238E27FC236}">
                  <a16:creationId xmlns:a16="http://schemas.microsoft.com/office/drawing/2014/main" id="{D221BC1A-0493-3BF1-5424-1F2FFD83868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88105" y="12446384"/>
              <a:ext cx="930870" cy="532630"/>
            </a:xfrm>
            <a:prstGeom prst="rect">
              <a:avLst/>
            </a:prstGeom>
            <a:ln w="12700">
              <a:miter lim="400000"/>
            </a:ln>
          </p:spPr>
        </p:pic>
        <p:pic>
          <p:nvPicPr>
            <p:cNvPr id="28" name="Meta_Platforms_Inc._logo.svg.png" descr="Meta_Platforms_Inc._logo.svg.png">
              <a:extLst>
                <a:ext uri="{FF2B5EF4-FFF2-40B4-BE49-F238E27FC236}">
                  <a16:creationId xmlns:a16="http://schemas.microsoft.com/office/drawing/2014/main" id="{F94C1F94-7172-C687-AE0B-C6243E07012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642557" y="12517825"/>
              <a:ext cx="2103626" cy="431019"/>
            </a:xfrm>
            <a:prstGeom prst="rect">
              <a:avLst/>
            </a:prstGeom>
            <a:ln w="12700">
              <a:miter lim="400000"/>
            </a:ln>
          </p:spPr>
        </p:pic>
        <p:pic>
          <p:nvPicPr>
            <p:cNvPr id="29" name="Picture 24" descr="Logo&#10;&#10;Description automatically generated">
              <a:extLst>
                <a:ext uri="{FF2B5EF4-FFF2-40B4-BE49-F238E27FC236}">
                  <a16:creationId xmlns:a16="http://schemas.microsoft.com/office/drawing/2014/main" id="{EC8217EC-5F3C-3204-89CB-570A3E1F7074}"/>
                </a:ext>
              </a:extLst>
            </p:cNvPr>
            <p:cNvPicPr>
              <a:picLocks noChangeAspect="1"/>
            </p:cNvPicPr>
            <p:nvPr/>
          </p:nvPicPr>
          <p:blipFill>
            <a:blip r:embed="rId11"/>
            <a:stretch>
              <a:fillRect/>
            </a:stretch>
          </p:blipFill>
          <p:spPr>
            <a:xfrm>
              <a:off x="8200955" y="12206766"/>
              <a:ext cx="991441" cy="1011869"/>
            </a:xfrm>
            <a:prstGeom prst="rect">
              <a:avLst/>
            </a:prstGeom>
          </p:spPr>
        </p:pic>
        <p:pic>
          <p:nvPicPr>
            <p:cNvPr id="30" name="Picture 25" descr="A picture containing text, clipart&#10;&#10;Description automatically generated">
              <a:extLst>
                <a:ext uri="{FF2B5EF4-FFF2-40B4-BE49-F238E27FC236}">
                  <a16:creationId xmlns:a16="http://schemas.microsoft.com/office/drawing/2014/main" id="{4BD7DA7E-2787-D4EE-EE7D-E74787DF899C}"/>
                </a:ext>
              </a:extLst>
            </p:cNvPr>
            <p:cNvPicPr>
              <a:picLocks noChangeAspect="1"/>
            </p:cNvPicPr>
            <p:nvPr/>
          </p:nvPicPr>
          <p:blipFill>
            <a:blip r:embed="rId12"/>
            <a:stretch>
              <a:fillRect/>
            </a:stretch>
          </p:blipFill>
          <p:spPr>
            <a:xfrm>
              <a:off x="9423582" y="12221214"/>
              <a:ext cx="1216146" cy="918965"/>
            </a:xfrm>
            <a:prstGeom prst="rect">
              <a:avLst/>
            </a:prstGeom>
          </p:spPr>
        </p:pic>
        <p:pic>
          <p:nvPicPr>
            <p:cNvPr id="31" name="Picture 26" descr="A picture containing text, sign&#10;&#10;Description automatically generated">
              <a:extLst>
                <a:ext uri="{FF2B5EF4-FFF2-40B4-BE49-F238E27FC236}">
                  <a16:creationId xmlns:a16="http://schemas.microsoft.com/office/drawing/2014/main" id="{F5D6B393-F80D-C624-AB17-CB48190038B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247503" y="12528986"/>
              <a:ext cx="2135671" cy="367427"/>
            </a:xfrm>
            <a:prstGeom prst="rect">
              <a:avLst/>
            </a:prstGeom>
          </p:spPr>
        </p:pic>
        <p:pic>
          <p:nvPicPr>
            <p:cNvPr id="32" name="Picture 27" descr="A picture containing text, clipart&#10;&#10;Description automatically generated">
              <a:extLst>
                <a:ext uri="{FF2B5EF4-FFF2-40B4-BE49-F238E27FC236}">
                  <a16:creationId xmlns:a16="http://schemas.microsoft.com/office/drawing/2014/main" id="{AA0F574D-8E21-9390-03FD-36E1A9B1D6C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1000028" y="12550272"/>
              <a:ext cx="1900610" cy="260847"/>
            </a:xfrm>
            <a:prstGeom prst="rect">
              <a:avLst/>
            </a:prstGeom>
          </p:spPr>
        </p:pic>
      </p:grpSp>
    </p:spTree>
    <p:extLst>
      <p:ext uri="{BB962C8B-B14F-4D97-AF65-F5344CB8AC3E}">
        <p14:creationId xmlns:p14="http://schemas.microsoft.com/office/powerpoint/2010/main" val="429285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lide Number Placeholder 1">
            <a:extLst>
              <a:ext uri="{FF2B5EF4-FFF2-40B4-BE49-F238E27FC236}">
                <a16:creationId xmlns:a16="http://schemas.microsoft.com/office/drawing/2014/main" id="{BB7F8AEF-0154-8146-994F-24BF88E9166C}"/>
              </a:ext>
            </a:extLst>
          </p:cNvPr>
          <p:cNvSpPr txBox="1">
            <a:spLocks/>
          </p:cNvSpPr>
          <p:nvPr/>
        </p:nvSpPr>
        <p:spPr>
          <a:xfrm>
            <a:off x="16944110" y="12712703"/>
            <a:ext cx="5486400" cy="730250"/>
          </a:xfrm>
          <a:prstGeom prst="rect">
            <a:avLst/>
          </a:prstGeom>
        </p:spPr>
        <p:txBody>
          <a:bodyPr vert="horz" lIns="182880" tIns="91440" rIns="182880" bIns="9144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E8A3FCBD-8B9C-8D47-8D7C-DE0415DF28D6}"/>
              </a:ext>
            </a:extLst>
          </p:cNvPr>
          <p:cNvSpPr txBox="1"/>
          <p:nvPr/>
        </p:nvSpPr>
        <p:spPr>
          <a:xfrm>
            <a:off x="1028701" y="10322409"/>
            <a:ext cx="6831178" cy="1604735"/>
          </a:xfrm>
          <a:prstGeom prst="rect">
            <a:avLst/>
          </a:prstGeom>
          <a:noFill/>
        </p:spPr>
        <p:txBody>
          <a:bodyPr wrap="square" lIns="91440" tIns="45720" rIns="91440" bIns="45720" rtlCol="0" anchor="t">
            <a:spAutoFit/>
          </a:bodyPr>
          <a:lstStyle/>
          <a:p>
            <a:pPr algn="l">
              <a:lnSpc>
                <a:spcPct val="150000"/>
              </a:lnSpc>
            </a:pPr>
            <a:r>
              <a:rPr lang="en-US" sz="4400" b="0" dirty="0">
                <a:solidFill>
                  <a:schemeClr val="tx1"/>
                </a:solidFill>
                <a:latin typeface="Inter" panose="02000503000000020004" pitchFamily="2" charset="0"/>
                <a:ea typeface="Inter" panose="02000503000000020004" pitchFamily="2" charset="0"/>
                <a:cs typeface="Calibri"/>
              </a:rPr>
              <a:t>Text Generation </a:t>
            </a:r>
            <a:br>
              <a:rPr lang="en-US" sz="4400" b="0" dirty="0">
                <a:latin typeface="Inter" panose="02000503000000020004" pitchFamily="2" charset="0"/>
                <a:ea typeface="Inter" panose="02000503000000020004" pitchFamily="2" charset="0"/>
                <a:cs typeface="Calibri" panose="020F0502020204030204" pitchFamily="34" charset="0"/>
              </a:rPr>
            </a:br>
            <a:r>
              <a:rPr lang="en-US" sz="2400" b="0" dirty="0">
                <a:solidFill>
                  <a:schemeClr val="tx1"/>
                </a:solidFill>
                <a:latin typeface="Inter" panose="02000503000000020004" pitchFamily="2" charset="0"/>
                <a:ea typeface="Inter" panose="02000503000000020004" pitchFamily="2" charset="0"/>
                <a:cs typeface="Calibri"/>
              </a:rPr>
              <a:t>(Llama – Meta, Falcon – TIIUAE, MPT, </a:t>
            </a:r>
            <a:r>
              <a:rPr lang="en-US" sz="2400" b="0" dirty="0" err="1">
                <a:solidFill>
                  <a:schemeClr val="tx1"/>
                </a:solidFill>
                <a:latin typeface="Inter" panose="02000503000000020004" pitchFamily="2" charset="0"/>
                <a:ea typeface="Inter" panose="02000503000000020004" pitchFamily="2" charset="0"/>
                <a:cs typeface="Calibri"/>
              </a:rPr>
              <a:t>RedPajama</a:t>
            </a:r>
            <a:r>
              <a:rPr lang="en-US" sz="2400" b="0" dirty="0">
                <a:solidFill>
                  <a:schemeClr val="tx1"/>
                </a:solidFill>
                <a:latin typeface="Inter" panose="02000503000000020004" pitchFamily="2" charset="0"/>
                <a:ea typeface="Inter" panose="02000503000000020004" pitchFamily="2" charset="0"/>
                <a:cs typeface="Calibri"/>
              </a:rPr>
              <a:t>)</a:t>
            </a:r>
          </a:p>
        </p:txBody>
      </p:sp>
      <p:pic>
        <p:nvPicPr>
          <p:cNvPr id="4" name="Picture 3">
            <a:extLst>
              <a:ext uri="{FF2B5EF4-FFF2-40B4-BE49-F238E27FC236}">
                <a16:creationId xmlns:a16="http://schemas.microsoft.com/office/drawing/2014/main" id="{1234B972-AC09-BEA2-9FFB-43BF83336D3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8700" y="3161162"/>
            <a:ext cx="6831179" cy="6952656"/>
          </a:xfrm>
          <a:prstGeom prst="rect">
            <a:avLst/>
          </a:prstGeom>
        </p:spPr>
      </p:pic>
      <p:sp>
        <p:nvSpPr>
          <p:cNvPr id="6" name="TextBox 5">
            <a:extLst>
              <a:ext uri="{FF2B5EF4-FFF2-40B4-BE49-F238E27FC236}">
                <a16:creationId xmlns:a16="http://schemas.microsoft.com/office/drawing/2014/main" id="{C0C4BB29-F66A-9105-CA8F-FBB400C46569}"/>
              </a:ext>
            </a:extLst>
          </p:cNvPr>
          <p:cNvSpPr txBox="1"/>
          <p:nvPr/>
        </p:nvSpPr>
        <p:spPr>
          <a:xfrm>
            <a:off x="8559381" y="10327753"/>
            <a:ext cx="6949439" cy="1604735"/>
          </a:xfrm>
          <a:prstGeom prst="rect">
            <a:avLst/>
          </a:prstGeom>
          <a:noFill/>
        </p:spPr>
        <p:txBody>
          <a:bodyPr wrap="square" rtlCol="0">
            <a:spAutoFit/>
          </a:bodyPr>
          <a:lstStyle/>
          <a:p>
            <a:pPr algn="l">
              <a:lnSpc>
                <a:spcPct val="150000"/>
              </a:lnSpc>
            </a:pPr>
            <a:r>
              <a:rPr lang="en-US" sz="4400" b="0" dirty="0">
                <a:solidFill>
                  <a:schemeClr val="tx1"/>
                </a:solidFill>
                <a:latin typeface="Inter" panose="02000503000000020004" pitchFamily="2" charset="0"/>
                <a:ea typeface="Inter" panose="02000503000000020004" pitchFamily="2" charset="0"/>
                <a:cs typeface="Calibri" panose="020F0502020204030204" pitchFamily="34" charset="0"/>
              </a:rPr>
              <a:t>Image Generation </a:t>
            </a:r>
            <a:br>
              <a:rPr lang="en-US" sz="4400" b="0" dirty="0">
                <a:solidFill>
                  <a:schemeClr val="tx1"/>
                </a:solidFill>
                <a:latin typeface="Inter" panose="02000503000000020004" pitchFamily="2" charset="0"/>
                <a:ea typeface="Inter" panose="02000503000000020004" pitchFamily="2" charset="0"/>
                <a:cs typeface="Calibri" panose="020F0502020204030204" pitchFamily="34" charset="0"/>
              </a:rPr>
            </a:br>
            <a:r>
              <a:rPr lang="en-US" sz="2400" b="0" dirty="0">
                <a:solidFill>
                  <a:schemeClr val="tx1"/>
                </a:solidFill>
                <a:latin typeface="Inter" panose="02000503000000020004" pitchFamily="2" charset="0"/>
                <a:ea typeface="Inter" panose="02000503000000020004" pitchFamily="2" charset="0"/>
                <a:cs typeface="Calibri" panose="020F0502020204030204" pitchFamily="34" charset="0"/>
              </a:rPr>
              <a:t>(Stable Diffusion - </a:t>
            </a:r>
            <a:r>
              <a:rPr lang="en-US" sz="2400" b="0" dirty="0" err="1">
                <a:solidFill>
                  <a:schemeClr val="tx1"/>
                </a:solidFill>
                <a:latin typeface="Inter" panose="02000503000000020004" pitchFamily="2" charset="0"/>
                <a:ea typeface="Inter" panose="02000503000000020004" pitchFamily="2" charset="0"/>
                <a:cs typeface="Calibri" panose="020F0502020204030204" pitchFamily="34" charset="0"/>
              </a:rPr>
              <a:t>Stability.AI</a:t>
            </a:r>
            <a:r>
              <a:rPr lang="en-US" sz="2400" b="0" dirty="0">
                <a:solidFill>
                  <a:schemeClr val="tx1"/>
                </a:solidFill>
                <a:latin typeface="Inter" panose="02000503000000020004" pitchFamily="2" charset="0"/>
                <a:ea typeface="Inter" panose="02000503000000020004" pitchFamily="2" charset="0"/>
                <a:cs typeface="Calibri" panose="020F0502020204030204" pitchFamily="34" charset="0"/>
              </a:rPr>
              <a:t>) </a:t>
            </a:r>
          </a:p>
        </p:txBody>
      </p:sp>
      <p:sp>
        <p:nvSpPr>
          <p:cNvPr id="7" name="Title 1">
            <a:extLst>
              <a:ext uri="{FF2B5EF4-FFF2-40B4-BE49-F238E27FC236}">
                <a16:creationId xmlns:a16="http://schemas.microsoft.com/office/drawing/2014/main" id="{FCEC91BC-FF66-FF24-0BF5-B2BAF519AB91}"/>
              </a:ext>
            </a:extLst>
          </p:cNvPr>
          <p:cNvSpPr txBox="1">
            <a:spLocks/>
          </p:cNvSpPr>
          <p:nvPr/>
        </p:nvSpPr>
        <p:spPr>
          <a:xfrm>
            <a:off x="906136" y="898566"/>
            <a:ext cx="21356594" cy="1175562"/>
          </a:xfrm>
          <a:prstGeom prst="rect">
            <a:avLst/>
          </a:prstGeom>
        </p:spPr>
        <p:txBody>
          <a:bodyPr lIns="91440" tIns="45720" rIns="91440" bIns="45720" anchor="t">
            <a:norm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sz="5400" b="0" err="1">
                <a:latin typeface="Inter" panose="02000503000000020004" pitchFamily="2" charset="0"/>
                <a:ea typeface="Inter" panose="02000503000000020004" pitchFamily="2" charset="0"/>
                <a:cs typeface="Calibri"/>
              </a:rPr>
              <a:t>FlashAttention</a:t>
            </a:r>
            <a:r>
              <a:rPr lang="en-US" sz="5400" b="0">
                <a:latin typeface="Inter" panose="02000503000000020004" pitchFamily="2" charset="0"/>
                <a:ea typeface="Inter" panose="02000503000000020004" pitchFamily="2" charset="0"/>
                <a:cs typeface="Calibri"/>
              </a:rPr>
              <a:t> Adoption Areas</a:t>
            </a:r>
          </a:p>
        </p:txBody>
      </p:sp>
      <p:sp>
        <p:nvSpPr>
          <p:cNvPr id="9" name="TextBox 8">
            <a:extLst>
              <a:ext uri="{FF2B5EF4-FFF2-40B4-BE49-F238E27FC236}">
                <a16:creationId xmlns:a16="http://schemas.microsoft.com/office/drawing/2014/main" id="{C218970C-E213-B743-08E0-CCFC8C7CE7D7}"/>
              </a:ext>
            </a:extLst>
          </p:cNvPr>
          <p:cNvSpPr txBox="1"/>
          <p:nvPr/>
        </p:nvSpPr>
        <p:spPr>
          <a:xfrm>
            <a:off x="16456905" y="10326488"/>
            <a:ext cx="6898394" cy="1604735"/>
          </a:xfrm>
          <a:prstGeom prst="rect">
            <a:avLst/>
          </a:prstGeom>
          <a:noFill/>
        </p:spPr>
        <p:txBody>
          <a:bodyPr wrap="square" rtlCol="0">
            <a:spAutoFit/>
          </a:bodyPr>
          <a:lstStyle/>
          <a:p>
            <a:pPr algn="l">
              <a:lnSpc>
                <a:spcPct val="150000"/>
              </a:lnSpc>
            </a:pPr>
            <a:r>
              <a:rPr lang="en-US" sz="4400" b="0" dirty="0">
                <a:solidFill>
                  <a:schemeClr val="tx1"/>
                </a:solidFill>
                <a:latin typeface="Inter" panose="02000503000000020004" pitchFamily="2" charset="0"/>
                <a:ea typeface="Inter" panose="02000503000000020004" pitchFamily="2" charset="0"/>
                <a:cs typeface="Calibri" panose="020F0502020204030204" pitchFamily="34" charset="0"/>
              </a:rPr>
              <a:t>Drug Discovery</a:t>
            </a:r>
            <a:br>
              <a:rPr lang="en-US" sz="4400" b="0" dirty="0">
                <a:solidFill>
                  <a:schemeClr val="tx1"/>
                </a:solidFill>
                <a:latin typeface="Inter" panose="02000503000000020004" pitchFamily="2" charset="0"/>
                <a:ea typeface="Inter" panose="02000503000000020004" pitchFamily="2" charset="0"/>
                <a:cs typeface="Calibri" panose="020F0502020204030204" pitchFamily="34" charset="0"/>
              </a:rPr>
            </a:br>
            <a:r>
              <a:rPr lang="en-US" sz="2400" b="0" dirty="0">
                <a:solidFill>
                  <a:schemeClr val="tx1"/>
                </a:solidFill>
                <a:latin typeface="Inter" panose="02000503000000020004" pitchFamily="2" charset="0"/>
                <a:ea typeface="Inter" panose="02000503000000020004" pitchFamily="2" charset="0"/>
                <a:cs typeface="Calibri" panose="020F0502020204030204" pitchFamily="34" charset="0"/>
              </a:rPr>
              <a:t>(</a:t>
            </a:r>
            <a:r>
              <a:rPr lang="en-US" sz="2400" b="0" dirty="0" err="1">
                <a:solidFill>
                  <a:schemeClr val="tx1"/>
                </a:solidFill>
                <a:latin typeface="Inter" panose="02000503000000020004" pitchFamily="2" charset="0"/>
                <a:ea typeface="Inter" panose="02000503000000020004" pitchFamily="2" charset="0"/>
                <a:cs typeface="Calibri" panose="020F0502020204030204" pitchFamily="34" charset="0"/>
              </a:rPr>
              <a:t>OpenFold</a:t>
            </a:r>
            <a:r>
              <a:rPr lang="en-US" sz="2400" b="0" dirty="0">
                <a:solidFill>
                  <a:schemeClr val="tx1"/>
                </a:solidFill>
                <a:latin typeface="Inter" panose="02000503000000020004" pitchFamily="2" charset="0"/>
                <a:ea typeface="Inter" panose="02000503000000020004" pitchFamily="2" charset="0"/>
                <a:cs typeface="Calibri" panose="020F0502020204030204" pitchFamily="34" charset="0"/>
              </a:rPr>
              <a:t>, </a:t>
            </a:r>
            <a:r>
              <a:rPr lang="en-US" sz="2400" b="0" dirty="0" err="1">
                <a:solidFill>
                  <a:schemeClr val="tx1"/>
                </a:solidFill>
                <a:latin typeface="Inter" panose="02000503000000020004" pitchFamily="2" charset="0"/>
                <a:ea typeface="Inter" panose="02000503000000020004" pitchFamily="2" charset="0"/>
                <a:cs typeface="Calibri" panose="020F0502020204030204" pitchFamily="34" charset="0"/>
              </a:rPr>
              <a:t>UniFold</a:t>
            </a:r>
            <a:r>
              <a:rPr lang="en-US" sz="2400" b="0" dirty="0">
                <a:solidFill>
                  <a:schemeClr val="tx1"/>
                </a:solidFill>
                <a:latin typeface="Inter" panose="02000503000000020004" pitchFamily="2" charset="0"/>
                <a:ea typeface="Inter" panose="02000503000000020004" pitchFamily="2" charset="0"/>
                <a:cs typeface="Calibri" panose="020F0502020204030204" pitchFamily="34" charset="0"/>
              </a:rPr>
              <a:t>)</a:t>
            </a:r>
          </a:p>
        </p:txBody>
      </p:sp>
      <p:pic>
        <p:nvPicPr>
          <p:cNvPr id="11" name="Picture 10">
            <a:extLst>
              <a:ext uri="{FF2B5EF4-FFF2-40B4-BE49-F238E27FC236}">
                <a16:creationId xmlns:a16="http://schemas.microsoft.com/office/drawing/2014/main" id="{D82DE0EA-DA41-5B23-264E-EF608730E96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23249" y="3161162"/>
            <a:ext cx="6949440" cy="6952656"/>
          </a:xfrm>
          <a:prstGeom prst="rect">
            <a:avLst/>
          </a:prstGeom>
        </p:spPr>
      </p:pic>
      <p:sp>
        <p:nvSpPr>
          <p:cNvPr id="5" name="Slide Number Placeholder 4">
            <a:extLst>
              <a:ext uri="{FF2B5EF4-FFF2-40B4-BE49-F238E27FC236}">
                <a16:creationId xmlns:a16="http://schemas.microsoft.com/office/drawing/2014/main" id="{E4E53BE0-3512-49E7-62BE-FF6D91FA34C7}"/>
              </a:ext>
            </a:extLst>
          </p:cNvPr>
          <p:cNvSpPr>
            <a:spLocks noGrp="1"/>
          </p:cNvSpPr>
          <p:nvPr>
            <p:ph type="sldNum" sz="quarter" idx="12"/>
          </p:nvPr>
        </p:nvSpPr>
        <p:spPr/>
        <p:txBody>
          <a:bodyPr/>
          <a:lstStyle/>
          <a:p>
            <a:fld id="{C66EB02E-4C6D-9041-A2FB-C75002DA8A3C}" type="slidenum">
              <a:rPr lang="en-US" smtClean="0"/>
              <a:t>9</a:t>
            </a:fld>
            <a:endParaRPr lang="en-US"/>
          </a:p>
        </p:txBody>
      </p:sp>
      <p:pic>
        <p:nvPicPr>
          <p:cNvPr id="2" name="Picture 1">
            <a:extLst>
              <a:ext uri="{FF2B5EF4-FFF2-40B4-BE49-F238E27FC236}">
                <a16:creationId xmlns:a16="http://schemas.microsoft.com/office/drawing/2014/main" id="{9A40F183-5E3E-A046-91E0-1B64F54990EB}"/>
              </a:ext>
            </a:extLst>
          </p:cNvPr>
          <p:cNvPicPr>
            <a:picLocks noChangeAspect="1"/>
          </p:cNvPicPr>
          <p:nvPr/>
        </p:nvPicPr>
        <p:blipFill>
          <a:blip r:embed="rId5"/>
          <a:stretch>
            <a:fillRect/>
          </a:stretch>
        </p:blipFill>
        <p:spPr>
          <a:xfrm>
            <a:off x="16024832" y="3161161"/>
            <a:ext cx="7629416" cy="7161247"/>
          </a:xfrm>
          <a:prstGeom prst="rect">
            <a:avLst/>
          </a:prstGeom>
        </p:spPr>
      </p:pic>
    </p:spTree>
    <p:extLst>
      <p:ext uri="{BB962C8B-B14F-4D97-AF65-F5344CB8AC3E}">
        <p14:creationId xmlns:p14="http://schemas.microsoft.com/office/powerpoint/2010/main" val="152490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6"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8072</TotalTime>
  <Words>2022</Words>
  <Application>Microsoft Macintosh PowerPoint</Application>
  <PresentationFormat>Custom</PresentationFormat>
  <Paragraphs>182</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Calibri Light</vt:lpstr>
      <vt:lpstr>Helvetica Neue</vt:lpstr>
      <vt:lpstr>Helvetica Neue Bold Condensed</vt:lpstr>
      <vt:lpstr>Inter</vt:lpstr>
      <vt:lpstr>Muli Light</vt:lpstr>
      <vt:lpstr>Times</vt:lpstr>
      <vt:lpstr>Office Theme</vt:lpstr>
      <vt:lpstr>PowerPoint Presentation</vt:lpstr>
      <vt:lpstr>PowerPoint Presentation</vt:lpstr>
      <vt:lpstr>Scale in Data and Compute Brings Quality and Capabilities</vt:lpstr>
      <vt:lpstr>Challenges with Scale</vt:lpstr>
      <vt:lpstr>The Llama Moment</vt:lpstr>
      <vt:lpstr>RedPajama v1: Data</vt:lpstr>
      <vt:lpstr>Fueling and Exciting Generation of Open Models</vt:lpstr>
      <vt:lpstr>Compute: Hardware-aware Algorithms </vt:lpstr>
      <vt:lpstr>PowerPoint Presentation</vt:lpstr>
      <vt:lpstr>Decentralized Communication &amp; Data Movement</vt:lpstr>
      <vt:lpstr>CocktailSGD: Mixture of Communication Compression Methods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Tri Dao</cp:lastModifiedBy>
  <cp:revision>67</cp:revision>
  <dcterms:modified xsi:type="dcterms:W3CDTF">2023-08-26T09:54:30Z</dcterms:modified>
</cp:coreProperties>
</file>